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90" r:id="rId1"/>
  </p:sldMasterIdLst>
  <p:notesMasterIdLst>
    <p:notesMasterId r:id="rId132"/>
  </p:notesMasterIdLst>
  <p:sldIdLst>
    <p:sldId id="483" r:id="rId2"/>
    <p:sldId id="309" r:id="rId3"/>
    <p:sldId id="478" r:id="rId4"/>
    <p:sldId id="272" r:id="rId5"/>
    <p:sldId id="382" r:id="rId6"/>
    <p:sldId id="383" r:id="rId7"/>
    <p:sldId id="273" r:id="rId8"/>
    <p:sldId id="384" r:id="rId9"/>
    <p:sldId id="385" r:id="rId10"/>
    <p:sldId id="274" r:id="rId11"/>
    <p:sldId id="386" r:id="rId12"/>
    <p:sldId id="387" r:id="rId13"/>
    <p:sldId id="275" r:id="rId14"/>
    <p:sldId id="388" r:id="rId15"/>
    <p:sldId id="389" r:id="rId16"/>
    <p:sldId id="276" r:id="rId17"/>
    <p:sldId id="390" r:id="rId18"/>
    <p:sldId id="391" r:id="rId19"/>
    <p:sldId id="277" r:id="rId20"/>
    <p:sldId id="392" r:id="rId21"/>
    <p:sldId id="393" r:id="rId22"/>
    <p:sldId id="278" r:id="rId23"/>
    <p:sldId id="394" r:id="rId24"/>
    <p:sldId id="395" r:id="rId25"/>
    <p:sldId id="279" r:id="rId26"/>
    <p:sldId id="396" r:id="rId27"/>
    <p:sldId id="397" r:id="rId28"/>
    <p:sldId id="280" r:id="rId29"/>
    <p:sldId id="398" r:id="rId30"/>
    <p:sldId id="399" r:id="rId31"/>
    <p:sldId id="281" r:id="rId32"/>
    <p:sldId id="400" r:id="rId33"/>
    <p:sldId id="401" r:id="rId34"/>
    <p:sldId id="282" r:id="rId35"/>
    <p:sldId id="402" r:id="rId36"/>
    <p:sldId id="403" r:id="rId37"/>
    <p:sldId id="404" r:id="rId38"/>
    <p:sldId id="283" r:id="rId39"/>
    <p:sldId id="405" r:id="rId40"/>
    <p:sldId id="284" r:id="rId41"/>
    <p:sldId id="487" r:id="rId42"/>
    <p:sldId id="407" r:id="rId43"/>
    <p:sldId id="285" r:id="rId44"/>
    <p:sldId id="408" r:id="rId45"/>
    <p:sldId id="409" r:id="rId46"/>
    <p:sldId id="286" r:id="rId47"/>
    <p:sldId id="410" r:id="rId48"/>
    <p:sldId id="411" r:id="rId49"/>
    <p:sldId id="287" r:id="rId50"/>
    <p:sldId id="412" r:id="rId51"/>
    <p:sldId id="413" r:id="rId52"/>
    <p:sldId id="288" r:id="rId53"/>
    <p:sldId id="414" r:id="rId54"/>
    <p:sldId id="415" r:id="rId55"/>
    <p:sldId id="289" r:id="rId56"/>
    <p:sldId id="416" r:id="rId57"/>
    <p:sldId id="417" r:id="rId58"/>
    <p:sldId id="290" r:id="rId59"/>
    <p:sldId id="418" r:id="rId60"/>
    <p:sldId id="419" r:id="rId61"/>
    <p:sldId id="291" r:id="rId62"/>
    <p:sldId id="472" r:id="rId63"/>
    <p:sldId id="473" r:id="rId64"/>
    <p:sldId id="292" r:id="rId65"/>
    <p:sldId id="420" r:id="rId66"/>
    <p:sldId id="421" r:id="rId67"/>
    <p:sldId id="293" r:id="rId68"/>
    <p:sldId id="422" r:id="rId69"/>
    <p:sldId id="423" r:id="rId70"/>
    <p:sldId id="294" r:id="rId71"/>
    <p:sldId id="424" r:id="rId72"/>
    <p:sldId id="425" r:id="rId73"/>
    <p:sldId id="295" r:id="rId74"/>
    <p:sldId id="426" r:id="rId75"/>
    <p:sldId id="427" r:id="rId76"/>
    <p:sldId id="296" r:id="rId77"/>
    <p:sldId id="428" r:id="rId78"/>
    <p:sldId id="429" r:id="rId79"/>
    <p:sldId id="298" r:id="rId80"/>
    <p:sldId id="430" r:id="rId81"/>
    <p:sldId id="431" r:id="rId82"/>
    <p:sldId id="297" r:id="rId83"/>
    <p:sldId id="432" r:id="rId84"/>
    <p:sldId id="433" r:id="rId85"/>
    <p:sldId id="299" r:id="rId86"/>
    <p:sldId id="434" r:id="rId87"/>
    <p:sldId id="435" r:id="rId88"/>
    <p:sldId id="300" r:id="rId89"/>
    <p:sldId id="436" r:id="rId90"/>
    <p:sldId id="437" r:id="rId91"/>
    <p:sldId id="301" r:id="rId92"/>
    <p:sldId id="438" r:id="rId93"/>
    <p:sldId id="439" r:id="rId94"/>
    <p:sldId id="302" r:id="rId95"/>
    <p:sldId id="440" r:id="rId96"/>
    <p:sldId id="441" r:id="rId97"/>
    <p:sldId id="303" r:id="rId98"/>
    <p:sldId id="442" r:id="rId99"/>
    <p:sldId id="443" r:id="rId100"/>
    <p:sldId id="305" r:id="rId101"/>
    <p:sldId id="444" r:id="rId102"/>
    <p:sldId id="446" r:id="rId103"/>
    <p:sldId id="474" r:id="rId104"/>
    <p:sldId id="477" r:id="rId105"/>
    <p:sldId id="484" r:id="rId106"/>
    <p:sldId id="485" r:id="rId107"/>
    <p:sldId id="306" r:id="rId108"/>
    <p:sldId id="451" r:id="rId109"/>
    <p:sldId id="452" r:id="rId110"/>
    <p:sldId id="453" r:id="rId111"/>
    <p:sldId id="454" r:id="rId112"/>
    <p:sldId id="475" r:id="rId113"/>
    <p:sldId id="455" r:id="rId114"/>
    <p:sldId id="457" r:id="rId115"/>
    <p:sldId id="489" r:id="rId116"/>
    <p:sldId id="460" r:id="rId117"/>
    <p:sldId id="461" r:id="rId118"/>
    <p:sldId id="311" r:id="rId119"/>
    <p:sldId id="462" r:id="rId120"/>
    <p:sldId id="463" r:id="rId121"/>
    <p:sldId id="481" r:id="rId122"/>
    <p:sldId id="312" r:id="rId123"/>
    <p:sldId id="464" r:id="rId124"/>
    <p:sldId id="465" r:id="rId125"/>
    <p:sldId id="482" r:id="rId126"/>
    <p:sldId id="466" r:id="rId127"/>
    <p:sldId id="470" r:id="rId128"/>
    <p:sldId id="471" r:id="rId129"/>
    <p:sldId id="456" r:id="rId130"/>
    <p:sldId id="271" r:id="rId1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9F27"/>
    <a:srgbClr val="E1C000"/>
    <a:srgbClr val="B022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8D9A68-AFC3-72B0-E881-D2B98C4817C3}" v="62" dt="2025-10-30T19:18:13.787"/>
    <p1510:client id="{4FDDA4DD-8880-31DA-1369-B3ED5DFF837D}" v="2" dt="2025-10-30T19:10:15.233"/>
    <p1510:client id="{C4ECE41B-90B1-615A-71BA-25AEA954FA34}" v="1" dt="2025-10-30T19:27:13.8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D5B8A-E79A-0C40-A335-555595837B46}" type="datetimeFigureOut">
              <a:rPr lang="en-US" smtClean="0"/>
              <a:t>11/3/25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56CF0-C1BF-974F-BE72-4EDAF6513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8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42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78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8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31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</a:t>
            </a:r>
            <a:r>
              <a:rPr lang="en-US" baseline="0"/>
              <a:t>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90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</a:t>
            </a:r>
            <a:r>
              <a:rPr lang="en-US" baseline="0"/>
              <a:t>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75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Done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65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</a:t>
            </a:r>
            <a:r>
              <a:rPr lang="en-US" baseline="0"/>
              <a:t>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99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Samantha here; Anne was here 10/20/2021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19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</a:t>
            </a:r>
            <a:r>
              <a:rPr lang="en-US" baseline="0"/>
              <a:t>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28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</a:t>
            </a:r>
            <a:r>
              <a:rPr lang="en-US" baseline="0"/>
              <a:t>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88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</a:t>
            </a:r>
            <a:r>
              <a:rPr lang="en-US" baseline="0"/>
              <a:t>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92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</a:t>
            </a:r>
            <a:r>
              <a:rPr lang="en-US" baseline="0"/>
              <a:t>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86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14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507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394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5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76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20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</a:t>
            </a:r>
            <a:r>
              <a:rPr lang="en-US" baseline="0"/>
              <a:t>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2176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</a:t>
            </a:r>
            <a:r>
              <a:rPr lang="en-US" baseline="0"/>
              <a:t>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228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</a:t>
            </a:r>
            <a:r>
              <a:rPr lang="en-US" baseline="0"/>
              <a:t>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784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Leaving off here 10/10 - 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7650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Anne stopped here on October 20 2021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870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1216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824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30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884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8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Leaving off here 10/11 - 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4362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432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397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981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</a:t>
            </a:r>
            <a:r>
              <a:rPr lang="en-US" baseline="0"/>
              <a:t>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58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</a:t>
            </a:r>
            <a:r>
              <a:rPr lang="en-US" baseline="0"/>
              <a:t>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6861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</a:t>
            </a:r>
            <a:r>
              <a:rPr lang="en-US" baseline="0"/>
              <a:t>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371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Samantha Stopped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001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67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45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483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6574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3680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025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992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31061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8210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25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71560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9974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6255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46993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4520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8744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Still working- </a:t>
            </a:r>
            <a:r>
              <a:rPr lang="en-US" err="1"/>
              <a:t>samantha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2431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6297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4223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5859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4667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5090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815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</a:t>
            </a:r>
            <a:r>
              <a:rPr lang="en-US" baseline="0"/>
              <a:t>s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6231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</a:t>
            </a:r>
            <a:r>
              <a:rPr lang="en-US" baseline="0"/>
              <a:t>s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6549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</a:t>
            </a:r>
            <a:r>
              <a:rPr lang="en-US" baseline="0"/>
              <a:t>s done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5825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393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74651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Certificates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616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2B68046-5D7D-0646-8031-9F3323D68D31}" type="datetimeFigureOut">
              <a:rPr lang="en-US" smtClean="0"/>
              <a:t>11/3/25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3C380E-036D-7E4D-9164-EA04DE49F0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611" y="5412258"/>
            <a:ext cx="2565400" cy="127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987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ritannic Bold" panose="020B0903060703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11/3/25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03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2B68046-5D7D-0646-8031-9F3323D68D31}" type="datetimeFigureOut">
              <a:rPr lang="en-US" smtClean="0"/>
              <a:t>11/3/25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69662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11/3/25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784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11/3/25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5457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11/3/25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129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11/3/25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2323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82B68046-5D7D-0646-8031-9F3323D68D31}" type="datetimeFigureOut">
              <a:rPr lang="en-US" smtClean="0"/>
              <a:t>11/3/25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93282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82B68046-5D7D-0646-8031-9F3323D68D31}" type="datetimeFigureOut">
              <a:rPr lang="en-US" smtClean="0"/>
              <a:t>11/3/25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0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11/3/25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15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11/3/25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077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2B68046-5D7D-0646-8031-9F3323D68D31}" type="datetimeFigureOut">
              <a:rPr lang="en-US" smtClean="0"/>
              <a:t>11/3/25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7028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Trophy">
            <a:extLst>
              <a:ext uri="{FF2B5EF4-FFF2-40B4-BE49-F238E27FC236}">
                <a16:creationId xmlns:a16="http://schemas.microsoft.com/office/drawing/2014/main" id="{65493DBA-5F51-C565-3FD8-6AD244013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9592" y="2096883"/>
            <a:ext cx="3368794" cy="33687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45EAA1-B44E-356A-9023-8C15B4BADABE}"/>
              </a:ext>
            </a:extLst>
          </p:cNvPr>
          <p:cNvSpPr txBox="1"/>
          <p:nvPr/>
        </p:nvSpPr>
        <p:spPr>
          <a:xfrm>
            <a:off x="2159000" y="338391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>
                <a:latin typeface="Lucida Blackletter" pitchFamily="2" charset="77"/>
                <a:cs typeface="APPLE CHANCERY" panose="03020702040506060504" pitchFamily="66" charset="-79"/>
              </a:rPr>
              <a:t>Awards Ceremony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E0E004-088D-4A99-D103-C1B7DE14EF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400" y="2096883"/>
            <a:ext cx="6055781" cy="34063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B0D8D5-CCA1-F46D-549F-ED56D8A804C4}"/>
              </a:ext>
            </a:extLst>
          </p:cNvPr>
          <p:cNvSpPr txBox="1"/>
          <p:nvPr/>
        </p:nvSpPr>
        <p:spPr>
          <a:xfrm>
            <a:off x="1244791" y="5768698"/>
            <a:ext cx="10383718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latin typeface="Trattatello"/>
                <a:ea typeface="Gulim"/>
              </a:rPr>
              <a:t>Student Media So Good . . . It’s Scary!!</a:t>
            </a:r>
            <a:endParaRPr lang="en-US" sz="4400">
              <a:latin typeface="Trattatello" panose="020F0403020200020303" pitchFamily="34" charset="0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4364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40869" y="451500"/>
            <a:ext cx="6830797" cy="946226"/>
          </a:xfrm>
        </p:spPr>
        <p:txBody>
          <a:bodyPr>
            <a:noAutofit/>
          </a:bodyPr>
          <a:lstStyle/>
          <a:p>
            <a:r>
              <a:rPr lang="en-US" sz="4000">
                <a:latin typeface="Charlemagne Std" pitchFamily="82" charset="77"/>
                <a:ea typeface="AppleGothic" pitchFamily="2" charset="-127"/>
              </a:rPr>
              <a:t>A few quick notes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40870" y="1584252"/>
            <a:ext cx="7559521" cy="428492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400">
                <a:latin typeface="Baskerville"/>
                <a:ea typeface="Baskerville" panose="02020502070401020303" pitchFamily="18" charset="0"/>
              </a:rPr>
              <a:t>All names will not be read for time’s sake. </a:t>
            </a:r>
          </a:p>
          <a:p>
            <a:pPr lvl="1"/>
            <a:r>
              <a:rPr lang="en-US" sz="2400">
                <a:latin typeface="Baskerville" panose="02020502070401020303" pitchFamily="18" charset="0"/>
                <a:ea typeface="Baskerville" panose="02020502070401020303" pitchFamily="18" charset="0"/>
              </a:rPr>
              <a:t>We will read the first-place winners in each category</a:t>
            </a:r>
          </a:p>
          <a:p>
            <a:r>
              <a:rPr lang="en-US" sz="2400">
                <a:latin typeface="Baskerville" panose="02020502070401020303" pitchFamily="18" charset="0"/>
                <a:ea typeface="Baskerville" panose="02020502070401020303" pitchFamily="18" charset="0"/>
              </a:rPr>
              <a:t>First place winners please come to the front to accept your award</a:t>
            </a:r>
          </a:p>
          <a:p>
            <a:r>
              <a:rPr lang="en-US" sz="2400">
                <a:latin typeface="Baskerville"/>
                <a:ea typeface="Baskerville" panose="02020502070401020303" pitchFamily="18" charset="0"/>
              </a:rPr>
              <a:t>All 2</a:t>
            </a:r>
            <a:r>
              <a:rPr lang="en-US" sz="2400" baseline="30000">
                <a:latin typeface="Baskerville"/>
                <a:ea typeface="Baskerville" panose="02020502070401020303" pitchFamily="18" charset="0"/>
              </a:rPr>
              <a:t>nd</a:t>
            </a:r>
            <a:r>
              <a:rPr lang="en-US" sz="2400">
                <a:latin typeface="Baskerville"/>
                <a:ea typeface="Baskerville" panose="02020502070401020303" pitchFamily="18" charset="0"/>
              </a:rPr>
              <a:t>, 3</a:t>
            </a:r>
            <a:r>
              <a:rPr lang="en-US" sz="2400" baseline="30000">
                <a:latin typeface="Baskerville"/>
                <a:ea typeface="Baskerville" panose="02020502070401020303" pitchFamily="18" charset="0"/>
              </a:rPr>
              <a:t>rd</a:t>
            </a:r>
            <a:r>
              <a:rPr lang="en-US" sz="2400">
                <a:latin typeface="Baskerville"/>
                <a:ea typeface="Baskerville" panose="02020502070401020303" pitchFamily="18" charset="0"/>
              </a:rPr>
              <a:t> and honorable mention awards will be in teacher’s packets</a:t>
            </a:r>
          </a:p>
          <a:p>
            <a:r>
              <a:rPr lang="en-US" sz="2400">
                <a:latin typeface="Baskerville"/>
                <a:ea typeface="Baskerville" panose="02020502070401020303" pitchFamily="18" charset="0"/>
              </a:rPr>
              <a:t>If we spell a name wrong, let us know, and we will make you a new award and mail it</a:t>
            </a:r>
          </a:p>
          <a:p>
            <a:r>
              <a:rPr lang="en-US" sz="2400">
                <a:latin typeface="Baskerville"/>
                <a:ea typeface="Baskerville" panose="02020502070401020303" pitchFamily="18" charset="0"/>
              </a:rPr>
              <a:t>Teachers: please pick up your packets at the registration table after the awards</a:t>
            </a:r>
          </a:p>
        </p:txBody>
      </p:sp>
      <p:pic>
        <p:nvPicPr>
          <p:cNvPr id="3" name="Graphic 2" descr="Paperclip">
            <a:extLst>
              <a:ext uri="{FF2B5EF4-FFF2-40B4-BE49-F238E27FC236}">
                <a16:creationId xmlns:a16="http://schemas.microsoft.com/office/drawing/2014/main" id="{EA3985E5-4ED0-7A4E-818E-62DC623FF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959636">
            <a:off x="1213295" y="-2658"/>
            <a:ext cx="1982972" cy="198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99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AAB80D-4EDB-C74F-A3BB-5A36E2B16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249" y="234535"/>
            <a:ext cx="4318469" cy="34646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Charlemagne Std" pitchFamily="82" charset="77"/>
              </a:rPr>
              <a:t>Individual Category student awards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DBB159-F9C5-CF41-A2FC-FB3CB6147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9446" y="3154411"/>
            <a:ext cx="3910074" cy="32341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cap="none" spc="0">
                <a:solidFill>
                  <a:schemeClr val="bg2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dobe Hebrew" panose="02040503050201020203" pitchFamily="18" charset="-79"/>
              </a:rPr>
              <a:t>These awards showcase individual work of students in 36 categories encompassing </a:t>
            </a:r>
            <a:r>
              <a:rPr lang="en-US" cap="none" spc="0">
                <a:latin typeface="Baskerville" panose="02020502070401020303" pitchFamily="18" charset="0"/>
                <a:ea typeface="Baskerville" panose="02020502070401020303" pitchFamily="18" charset="0"/>
                <a:cs typeface="Adobe Hebrew" panose="02040503050201020203" pitchFamily="18" charset="-79"/>
              </a:rPr>
              <a:t>design</a:t>
            </a:r>
            <a:r>
              <a:rPr lang="en-US" cap="none" spc="0">
                <a:solidFill>
                  <a:schemeClr val="bg2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dobe Hebrew" panose="02040503050201020203" pitchFamily="18" charset="-79"/>
              </a:rPr>
              <a:t>, </a:t>
            </a:r>
            <a:r>
              <a:rPr lang="en-US" cap="none" spc="0">
                <a:latin typeface="Baskerville" panose="02020502070401020303" pitchFamily="18" charset="0"/>
                <a:ea typeface="Baskerville" panose="02020502070401020303" pitchFamily="18" charset="0"/>
                <a:cs typeface="Adobe Hebrew" panose="02040503050201020203" pitchFamily="18" charset="-79"/>
              </a:rPr>
              <a:t>writing</a:t>
            </a:r>
            <a:r>
              <a:rPr lang="en-US" cap="none" spc="0">
                <a:solidFill>
                  <a:schemeClr val="bg2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dobe Hebrew" panose="02040503050201020203" pitchFamily="18" charset="-79"/>
              </a:rPr>
              <a:t>, and </a:t>
            </a:r>
            <a:r>
              <a:rPr lang="en-US" cap="none" spc="0">
                <a:latin typeface="Baskerville" panose="02020502070401020303" pitchFamily="18" charset="0"/>
                <a:ea typeface="Baskerville" panose="02020502070401020303" pitchFamily="18" charset="0"/>
                <a:cs typeface="Adobe Hebrew" panose="02040503050201020203" pitchFamily="18" charset="-79"/>
              </a:rPr>
              <a:t>photography</a:t>
            </a:r>
            <a:r>
              <a:rPr lang="en-US" cap="none" spc="0">
                <a:solidFill>
                  <a:schemeClr val="bg2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dobe Hebrew" panose="02040503050201020203" pitchFamily="18" charset="-79"/>
              </a:rPr>
              <a:t>. </a:t>
            </a:r>
          </a:p>
          <a:p>
            <a:pPr algn="ctr">
              <a:lnSpc>
                <a:spcPct val="120000"/>
              </a:lnSpc>
            </a:pPr>
            <a:endParaRPr lang="en-US" b="0" cap="none" spc="0">
              <a:solidFill>
                <a:schemeClr val="bg2"/>
              </a:solidFill>
              <a:latin typeface="Baskerville" panose="02020502070401020303" pitchFamily="18" charset="0"/>
              <a:ea typeface="Baskerville" panose="02020502070401020303" pitchFamily="18" charset="0"/>
              <a:cs typeface="Adobe Hebrew" panose="02040503050201020203" pitchFamily="18" charset="-79"/>
            </a:endParaRPr>
          </a:p>
          <a:p>
            <a:pPr algn="ctr">
              <a:lnSpc>
                <a:spcPct val="120000"/>
              </a:lnSpc>
            </a:pPr>
            <a:r>
              <a:rPr lang="en-US" cap="none" spc="0">
                <a:solidFill>
                  <a:schemeClr val="bg2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Adobe Hebrew" panose="02040503050201020203" pitchFamily="18" charset="-79"/>
              </a:rPr>
              <a:t>They are divided by division</a:t>
            </a:r>
            <a:r>
              <a:rPr lang="en-US" cap="none" spc="0">
                <a:solidFill>
                  <a:schemeClr val="bg2"/>
                </a:solidFill>
                <a:latin typeface="Book Antiqua" panose="02040602050305030304" pitchFamily="18" charset="0"/>
                <a:cs typeface="Adobe Hebrew" panose="02040503050201020203" pitchFamily="18" charset="-79"/>
              </a:rPr>
              <a:t>.  </a:t>
            </a:r>
          </a:p>
        </p:txBody>
      </p:sp>
      <p:pic>
        <p:nvPicPr>
          <p:cNvPr id="9" name="Graphic 8" descr="Trophy">
            <a:extLst>
              <a:ext uri="{FF2B5EF4-FFF2-40B4-BE49-F238E27FC236}">
                <a16:creationId xmlns:a16="http://schemas.microsoft.com/office/drawing/2014/main" id="{C91E56AF-7EC4-453F-B236-CC008D87A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0934" y="813585"/>
            <a:ext cx="5574989" cy="557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10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53736" y="317863"/>
            <a:ext cx="10540570" cy="2122714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Overall Ad Section/ Content</a:t>
            </a:r>
            <a:br>
              <a:rPr lang="en-US" sz="4000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00805" y="1421917"/>
            <a:ext cx="7990390" cy="470822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First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The Terrier Staff,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The Raven Staff,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Trojan Staff, 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  <a:cs typeface="Big Caslon Medium" panose="02000603090000020003" pitchFamily="2" charset="-79"/>
              </a:rPr>
              <a:t>The Hoot Yearbook Staff, Elgin Middle School</a:t>
            </a:r>
          </a:p>
          <a:p>
            <a:pPr marL="0" indent="0" algn="ctr">
              <a:buNone/>
            </a:pPr>
            <a:endParaRPr lang="en-US" b="1">
              <a:latin typeface="BIG CASLON MEDIUM" panose="02000603090000020003" pitchFamily="2" charset="-79"/>
              <a:ea typeface="AppleGothic" pitchFamily="2" charset="-127"/>
              <a:cs typeface="BIG CASLON MEDIUM" panose="02000603090000020003" pitchFamily="2" charset="-79"/>
            </a:endParaRPr>
          </a:p>
          <a:p>
            <a:pPr marL="0" indent="0" algn="ctr">
              <a:buNone/>
            </a:pPr>
            <a:endParaRPr lang="en-US" b="1">
              <a:latin typeface="BIG CASLON MEDIUM" panose="02000603090000020003" pitchFamily="2" charset="-79"/>
              <a:ea typeface="AppleGothic" pitchFamily="2" charset="-127"/>
              <a:cs typeface="BIG CASLON MEDIUM" panose="02000603090000020003" pitchFamily="2" charset="-79"/>
            </a:endParaRP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  <a:latin typeface="BIG CASLON MEDIUM" panose="02000603090000020003" pitchFamily="2" charset="-79"/>
              <a:ea typeface="AppleGothic" pitchFamily="2" charset="-127"/>
              <a:cs typeface="BIG CASLON MEDIUM" panose="0200060309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86074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5832" y="347216"/>
            <a:ext cx="10742678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Overall Ad Section/ Content</a:t>
            </a:r>
            <a:br>
              <a:rPr lang="en-US" sz="4000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98591" y="1404680"/>
            <a:ext cx="7394818" cy="40486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Alexis Stull, Charles Page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Rebecca Horn &amp; Kyla Reid,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Gage Tompkins, Community Christian School</a:t>
            </a:r>
          </a:p>
          <a:p>
            <a:pPr marL="0" indent="0" algn="ctr">
              <a:buNone/>
            </a:pPr>
            <a:endParaRPr lang="en-US" sz="280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975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05138" y="288601"/>
            <a:ext cx="10671241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Overall Ad Section/ Content</a:t>
            </a:r>
            <a:br>
              <a:rPr lang="en-US" sz="4000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2018" y="1682007"/>
            <a:ext cx="8567963" cy="34939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6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Austin Simmons &amp; Ryleigh Corral, </a:t>
            </a:r>
            <a:r>
              <a:rPr lang="en-US" sz="26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6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600">
                <a:latin typeface="Baskerville" panose="02020502070401020303" pitchFamily="18" charset="0"/>
                <a:ea typeface="Baskerville" panose="02020502070401020303" pitchFamily="18" charset="0"/>
              </a:rPr>
              <a:t>Emily Dearing, Edmond Santa Fe High School</a:t>
            </a:r>
          </a:p>
          <a:p>
            <a:pPr marL="0" indent="0" algn="ctr">
              <a:buNone/>
            </a:pPr>
            <a:r>
              <a:rPr lang="en-US" sz="26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600">
                <a:latin typeface="Baskerville" panose="02020502070401020303" pitchFamily="18" charset="0"/>
                <a:ea typeface="Baskerville" panose="02020502070401020303" pitchFamily="18" charset="0"/>
              </a:rPr>
              <a:t>Lindsey Bahle, Jenks High School</a:t>
            </a:r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554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Ad Page or Spread</a:t>
            </a:r>
            <a:br>
              <a:rPr lang="en-US" sz="4000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578426"/>
            <a:ext cx="7708898" cy="43345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Carson Payne,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Trojan Staff,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Mia Wolek,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</p:txBody>
      </p:sp>
    </p:spTree>
    <p:extLst>
      <p:ext uri="{BB962C8B-B14F-4D97-AF65-F5344CB8AC3E}">
        <p14:creationId xmlns:p14="http://schemas.microsoft.com/office/powerpoint/2010/main" val="536449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Ad Page or Spread</a:t>
            </a:r>
            <a:br>
              <a:rPr lang="en-US">
                <a:latin typeface="Baskerville Old Face" panose="02020602080505020303" pitchFamily="18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518300"/>
            <a:ext cx="7708898" cy="478314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Bentley Linney, Tahlequah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Alexis Stull, Charles Page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Chi Rho Staff,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  <a:endParaRPr lang="en-US" sz="2800" b="1">
              <a:solidFill>
                <a:srgbClr val="B02228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Gage Tompkins, Community Christian School</a:t>
            </a:r>
          </a:p>
        </p:txBody>
      </p:sp>
    </p:spTree>
    <p:extLst>
      <p:ext uri="{BB962C8B-B14F-4D97-AF65-F5344CB8AC3E}">
        <p14:creationId xmlns:p14="http://schemas.microsoft.com/office/powerpoint/2010/main" val="1561240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Ad Page or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540409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Gracie Elbow,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Lindsey Bahle,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Ryleigh Corral,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Emily Dearing, Edmond Santa Fe High School</a:t>
            </a:r>
          </a:p>
        </p:txBody>
      </p:sp>
    </p:spTree>
    <p:extLst>
      <p:ext uri="{BB962C8B-B14F-4D97-AF65-F5344CB8AC3E}">
        <p14:creationId xmlns:p14="http://schemas.microsoft.com/office/powerpoint/2010/main" val="1624400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Single 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511402"/>
            <a:ext cx="7708898" cy="440780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Laynie Woodward, COACH Academic Classes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Jaelyn Koontz,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The Trojan Staff,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Laelle Stroud, COACH Academic Classes</a:t>
            </a:r>
          </a:p>
        </p:txBody>
      </p:sp>
    </p:spTree>
    <p:extLst>
      <p:ext uri="{BB962C8B-B14F-4D97-AF65-F5344CB8AC3E}">
        <p14:creationId xmlns:p14="http://schemas.microsoft.com/office/powerpoint/2010/main" val="2024822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Single 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472263"/>
            <a:ext cx="7708898" cy="47407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 sz="2800" b="1">
              <a:latin typeface="Baskerville"/>
              <a:ea typeface="Baskerville" panose="02020502070401020303" pitchFamily="18" charset="0"/>
            </a:endParaRPr>
          </a:p>
          <a:p>
            <a:pPr marL="0" indent="0" algn="ctr">
              <a:buNone/>
            </a:pPr>
            <a:endParaRPr lang="en-US" sz="2800" b="1">
              <a:latin typeface="Baskerville"/>
              <a:ea typeface="Baskerville" panose="02020502070401020303" pitchFamily="18" charset="0"/>
            </a:endParaRPr>
          </a:p>
          <a:p>
            <a:pPr marL="0" indent="0" algn="ctr">
              <a:buNone/>
            </a:pPr>
            <a:r>
              <a:rPr lang="en-US" sz="2800" b="1">
                <a:latin typeface="Baskerville"/>
                <a:ea typeface="Baskerville" panose="02020502070401020303" pitchFamily="18" charset="0"/>
              </a:rPr>
              <a:t>Second Place: </a:t>
            </a:r>
            <a:endParaRPr lang="en-US" sz="2800">
              <a:latin typeface="Baskerville"/>
              <a:ea typeface="Baskerville" panose="02020502070401020303" pitchFamily="18" charset="0"/>
            </a:endParaRP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Chloe Roberts, Charles Page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Chi Rho Staff, Bishop McGuinness Catholic High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Gage Tompkins, Community Christian School</a:t>
            </a:r>
          </a:p>
        </p:txBody>
      </p:sp>
    </p:spTree>
    <p:extLst>
      <p:ext uri="{BB962C8B-B14F-4D97-AF65-F5344CB8AC3E}">
        <p14:creationId xmlns:p14="http://schemas.microsoft.com/office/powerpoint/2010/main" val="2030483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Single 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7613" y="1284019"/>
            <a:ext cx="7708898" cy="6288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Olivia Gooch, Yukon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Elijah Nelson &amp; Avery Stone, Putnam City North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Lindsey Bahle,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Ryleigh Corral,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</p:txBody>
      </p:sp>
    </p:spTree>
    <p:extLst>
      <p:ext uri="{BB962C8B-B14F-4D97-AF65-F5344CB8AC3E}">
        <p14:creationId xmlns:p14="http://schemas.microsoft.com/office/powerpoint/2010/main" val="810008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Caption Writing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7082" y="1271158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Emily James, Harding Charter Preparatory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Sydney Hodge,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Michael Justice, Highland East Junior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Jorgen Stewart, Thomas Fay Custer Schools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Mia Wolek,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542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Caption Writing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6319" y="1422227"/>
            <a:ext cx="8829040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Chi Rho Staff,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Kinley Burd, MacArthur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Pierson Smith,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Marissa Wilson, Charles Page High School</a:t>
            </a:r>
          </a:p>
        </p:txBody>
      </p:sp>
    </p:spTree>
    <p:extLst>
      <p:ext uri="{BB962C8B-B14F-4D97-AF65-F5344CB8AC3E}">
        <p14:creationId xmlns:p14="http://schemas.microsoft.com/office/powerpoint/2010/main" val="1568547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Caption Writing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0284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Kennedy Crawford, Addie Torres, &amp; Avery Stone Putnam City North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Niva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Hapani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, Casady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Arielle Jones, Yukon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Sophia Rodriguez, Edmond Memorial High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Chris Dietrich,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</p:txBody>
      </p:sp>
    </p:spTree>
    <p:extLst>
      <p:ext uri="{BB962C8B-B14F-4D97-AF65-F5344CB8AC3E}">
        <p14:creationId xmlns:p14="http://schemas.microsoft.com/office/powerpoint/2010/main" val="2065724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Headline Writing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6390" y="133239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Peyton Perkins,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Sydney Hodge,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Ella Oldham, Highland East Junior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Charlie Jones,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Caden Cooper, Elgin Middle School</a:t>
            </a:r>
          </a:p>
          <a:p>
            <a:pPr marL="0" indent="0" algn="ctr">
              <a:buNone/>
            </a:pPr>
            <a:endParaRPr lang="en-US" sz="2800" b="1"/>
          </a:p>
          <a:p>
            <a:pPr marL="0" indent="0" algn="ctr">
              <a:buNone/>
            </a:pPr>
            <a:endParaRPr lang="en-US" sz="2800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13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Headline Writing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6390" y="1325021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Chi Rho Staff,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Paisley Thompson, Piedmont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Isaac Wagnon, Tahlequah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Cate Dennis, MacArthur High School</a:t>
            </a:r>
          </a:p>
        </p:txBody>
      </p:sp>
    </p:spTree>
    <p:extLst>
      <p:ext uri="{BB962C8B-B14F-4D97-AF65-F5344CB8AC3E}">
        <p14:creationId xmlns:p14="http://schemas.microsoft.com/office/powerpoint/2010/main" val="1998197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Headline Writing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6390" y="120284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Sophia Hunt, Jenks High School</a:t>
            </a:r>
            <a:endParaRPr lang="en-US" sz="2800" b="1">
              <a:solidFill>
                <a:schemeClr val="accent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Leo Sweet, Casady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Avery Stone, Antwon Harrison, &amp; Elijah Nelson  Putnam City North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Emily Hall, Yukon High School</a:t>
            </a:r>
          </a:p>
        </p:txBody>
      </p:sp>
    </p:spTree>
    <p:extLst>
      <p:ext uri="{BB962C8B-B14F-4D97-AF65-F5344CB8AC3E}">
        <p14:creationId xmlns:p14="http://schemas.microsoft.com/office/powerpoint/2010/main" val="757767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Student Life Story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6390" y="1327342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Christian Lynd,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Tiziana Mongu, Harding Charter Preparatory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Alli Ladowski, Highland East Junior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Isabella Ayers, Elgin Middle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65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92545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Student Life Story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6390" y="1352820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Luke Winkle,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Kaylie Fedor,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Marlee Pope, Piedmont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Rayelle Finley, Lawton High School</a:t>
            </a:r>
          </a:p>
          <a:p>
            <a:pPr marL="0" indent="0" algn="ctr">
              <a:buNone/>
            </a:pPr>
            <a:endParaRPr lang="en-US" sz="2800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420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Student Life Story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6073" y="1128451"/>
            <a:ext cx="7969531" cy="55992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Jaxyn Blakeney, Tarajii Banks &amp; Jamie Newton Putnam City North High School</a:t>
            </a:r>
            <a:endParaRPr lang="en-US" sz="2800" b="1">
              <a:solidFill>
                <a:schemeClr val="accent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Valerie Cerda &amp; Nikki Cabral,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Nia Bledsoe,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Brooks Davis, Edmond Santa Fe High School</a:t>
            </a:r>
          </a:p>
        </p:txBody>
      </p:sp>
    </p:spTree>
    <p:extLst>
      <p:ext uri="{BB962C8B-B14F-4D97-AF65-F5344CB8AC3E}">
        <p14:creationId xmlns:p14="http://schemas.microsoft.com/office/powerpoint/2010/main" val="1686992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Academic Story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2158" y="1295811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Jack Powell, Harding Charter Preparatory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Taylor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Quoetone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, Elgin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Jaelyn Koontz,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Katy Gililland, Highland East Junior High School</a:t>
            </a:r>
          </a:p>
          <a:p>
            <a:pPr marL="0" indent="0" algn="ctr">
              <a:buNone/>
            </a:pPr>
            <a:endParaRPr lang="en-US" sz="2800" b="1">
              <a:solidFill>
                <a:srgbClr val="B02228"/>
              </a:solidFill>
            </a:endParaRPr>
          </a:p>
          <a:p>
            <a:pPr marL="0" indent="0" algn="ctr">
              <a:buNone/>
            </a:pPr>
            <a:endParaRPr lang="en-US" sz="2800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434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92545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Academic Story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6390" y="1443889"/>
            <a:ext cx="7708898" cy="57257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Luke Winkle,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Maygan Goad, Charles Page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Kate Menz &amp; Anna McFadden, Bishop McGuinness Catholic High School</a:t>
            </a:r>
          </a:p>
        </p:txBody>
      </p:sp>
    </p:spTree>
    <p:extLst>
      <p:ext uri="{BB962C8B-B14F-4D97-AF65-F5344CB8AC3E}">
        <p14:creationId xmlns:p14="http://schemas.microsoft.com/office/powerpoint/2010/main" val="573996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Academic Story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6390" y="139160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Kenzie Pittman,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Dylan Adler,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Jamie Newton, Putnam City North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Lauren Kim &amp; Harper Sill, Casady School</a:t>
            </a:r>
          </a:p>
          <a:p>
            <a:pPr marL="0" indent="0" algn="ctr">
              <a:buNone/>
            </a:pPr>
            <a:endParaRPr lang="en-US" sz="2800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387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986" y="294746"/>
            <a:ext cx="8579374" cy="4952492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Organization Story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498" y="1093643"/>
            <a:ext cx="8387004" cy="49524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Ash Goodman, Harding Charter Preparatory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Alain Hoang, Highland East Junior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Railee Sutton,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Ruby Snyder,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Libby Begley, Elgin Middle School</a:t>
            </a:r>
          </a:p>
          <a:p>
            <a:pPr marL="0" indent="0" algn="ctr">
              <a:buNone/>
            </a:pPr>
            <a:endParaRPr lang="en-US" sz="2800" b="1"/>
          </a:p>
          <a:p>
            <a:pPr marL="0" indent="0" algn="ctr">
              <a:buNone/>
            </a:pPr>
            <a:endParaRPr lang="en-US" sz="2800" b="1"/>
          </a:p>
          <a:p>
            <a:pPr marL="0" indent="0" algn="ctr">
              <a:buNone/>
            </a:pPr>
            <a:endParaRPr lang="en-US" sz="2800" b="1"/>
          </a:p>
        </p:txBody>
      </p:sp>
    </p:spTree>
    <p:extLst>
      <p:ext uri="{BB962C8B-B14F-4D97-AF65-F5344CB8AC3E}">
        <p14:creationId xmlns:p14="http://schemas.microsoft.com/office/powerpoint/2010/main" val="1361550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687" y="331584"/>
            <a:ext cx="9234694" cy="1280339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Organization Story</a:t>
            </a:r>
            <a:br>
              <a:rPr lang="en-US" sz="4400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0284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Molly Taylor, Bishop McGuinness Catholic High School 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Nora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Piallo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, MacArthur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Marlee Pope, Piedmont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Erika Ramirez Esquivel, Tahlequah High School</a:t>
            </a:r>
          </a:p>
          <a:p>
            <a:pPr marL="0" indent="0" algn="ctr">
              <a:buNone/>
            </a:pPr>
            <a:endParaRPr lang="en-US" sz="2800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9447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186" y="275989"/>
            <a:ext cx="8757174" cy="1283180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Organization Story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0284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Lauren Kim &amp; Chloe Kim, Casady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Jamie Newton, Putnam City North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Ella Clements, Jenks High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Shanzay Raza,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Valerie Cerda,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Lyra Smith, Yukon High School</a:t>
            </a:r>
          </a:p>
        </p:txBody>
      </p:sp>
    </p:spTree>
    <p:extLst>
      <p:ext uri="{BB962C8B-B14F-4D97-AF65-F5344CB8AC3E}">
        <p14:creationId xmlns:p14="http://schemas.microsoft.com/office/powerpoint/2010/main" val="1273357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Sports Story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9711" y="1272737"/>
            <a:ext cx="8662256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Jack Powell, Harding Charter Preparatory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Ella Powell, Highland East Junior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Isabella Ayers, Elgin Middle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Karoline Aston, Caney Valley High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Laelle Stroud, COACH Academic Classes</a:t>
            </a:r>
          </a:p>
        </p:txBody>
      </p:sp>
    </p:spTree>
    <p:extLst>
      <p:ext uri="{BB962C8B-B14F-4D97-AF65-F5344CB8AC3E}">
        <p14:creationId xmlns:p14="http://schemas.microsoft.com/office/powerpoint/2010/main" val="1922687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Sports Story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0868" y="1314342"/>
            <a:ext cx="7939941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Jack Litchfield, Bishop Kelley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Aimee Martinez,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Isabella Hughes, MacArthur High School</a:t>
            </a:r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37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Sports Story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6390" y="1465214"/>
            <a:ext cx="7708898" cy="58317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Kim Nuam,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Zoey Black Pond, Yukon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Brooks Davis, Edmond Santa Fe High School</a:t>
            </a:r>
          </a:p>
        </p:txBody>
      </p:sp>
    </p:spTree>
    <p:extLst>
      <p:ext uri="{BB962C8B-B14F-4D97-AF65-F5344CB8AC3E}">
        <p14:creationId xmlns:p14="http://schemas.microsoft.com/office/powerpoint/2010/main" val="8038428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932" y="386186"/>
            <a:ext cx="11267067" cy="1026445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Personality Profile Story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0284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Ella Sallee, Highland East Junior High Sch</a:t>
            </a:r>
            <a:r>
              <a:rPr lang="en-US" sz="2800">
                <a:solidFill>
                  <a:srgbClr val="B02228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Sarah Tirrell, Harding Charter Preparatory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Andrea Puentes,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Sophia Diaz,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Rebecca Purvine, Thomas Fay Custer Schools</a:t>
            </a:r>
          </a:p>
        </p:txBody>
      </p:sp>
    </p:spTree>
    <p:extLst>
      <p:ext uri="{BB962C8B-B14F-4D97-AF65-F5344CB8AC3E}">
        <p14:creationId xmlns:p14="http://schemas.microsoft.com/office/powerpoint/2010/main" val="10218783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7155" y="284195"/>
            <a:ext cx="10550414" cy="1292559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Personality Profile Story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426917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Kinley Burd, MacArthur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Luke Winkle,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Shae Edelman, Charles Page High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9469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755" y="330412"/>
            <a:ext cx="10667254" cy="1170142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Personality Profile Story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8042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Zoey VanGordon &amp; Arielle Jones-Boatwright, Yukon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Paisley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Luiszer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, Edmond North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Victoria Saan,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Brooks Davis, Edmond Santa Fe High School</a:t>
            </a:r>
          </a:p>
        </p:txBody>
      </p:sp>
    </p:spTree>
    <p:extLst>
      <p:ext uri="{BB962C8B-B14F-4D97-AF65-F5344CB8AC3E}">
        <p14:creationId xmlns:p14="http://schemas.microsoft.com/office/powerpoint/2010/main" val="9750252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463" y="424041"/>
            <a:ext cx="9563722" cy="1082374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Theme Development/Copy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76662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Emily Bean, Mikayla Keith, Chastity Luna, Elgin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Trojan Staff,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Ella Powell &amp; Aubrey Ward, Highland East Junior High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Aspen Thompson, Logan Thompson &amp; Zoe Jackson,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</p:txBody>
      </p:sp>
    </p:spTree>
    <p:extLst>
      <p:ext uri="{BB962C8B-B14F-4D97-AF65-F5344CB8AC3E}">
        <p14:creationId xmlns:p14="http://schemas.microsoft.com/office/powerpoint/2010/main" val="4840085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589" y="296806"/>
            <a:ext cx="9683688" cy="1057210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Theme Development/Copy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198323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Rebecca Horn,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Abella Scott, Charles Page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Luke Winkle,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Gabby Hall, Tahlequah High School</a:t>
            </a:r>
          </a:p>
          <a:p>
            <a:pPr marL="0" indent="0" algn="ctr">
              <a:buNone/>
            </a:pPr>
            <a:endParaRPr lang="en-US" sz="2400" b="1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017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771" y="275207"/>
            <a:ext cx="9868522" cy="1002608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Theme Development/Copy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135" y="1202844"/>
            <a:ext cx="8761729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Olivia Eng,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Sophia Rodriguez,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Brooks Davis, Edmond Santa Fe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Rachel Zewdie &amp; Kalia Brown, Casady School</a:t>
            </a:r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954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682" y="352189"/>
            <a:ext cx="9880636" cy="1113196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Alternative Copy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465385"/>
            <a:ext cx="7708898" cy="60222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Carson Payne,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Laelle Stroud, COACH Academic Classes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The Raven Staff,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Caden Cooper, Elgin Middle School</a:t>
            </a:r>
          </a:p>
        </p:txBody>
      </p:sp>
    </p:spTree>
    <p:extLst>
      <p:ext uri="{BB962C8B-B14F-4D97-AF65-F5344CB8AC3E}">
        <p14:creationId xmlns:p14="http://schemas.microsoft.com/office/powerpoint/2010/main" val="3436907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10" y="287322"/>
            <a:ext cx="9510982" cy="1465279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  <a:ea typeface="Baskerville" panose="02020502070401020303" pitchFamily="18" charset="0"/>
              </a:rPr>
              <a:t>Alternative Copy</a:t>
            </a:r>
            <a:br>
              <a:rPr lang="en-US">
                <a:latin typeface="Charlemagne Std" pitchFamily="82" charset="77"/>
                <a:ea typeface="Baskerville" panose="02020502070401020303" pitchFamily="18" charset="0"/>
              </a:rPr>
            </a:br>
            <a:r>
              <a:rPr lang="en-US" sz="3200">
                <a:latin typeface="Charlemagne Std" pitchFamily="82" charset="77"/>
                <a:ea typeface="Baskerville" panose="02020502070401020303" pitchFamily="18" charset="0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486979"/>
            <a:ext cx="7708898" cy="60222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Cate Dennis, Kinley Burd &amp; Ivan Bracher MacArthur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Brinkley Whiteman, Piedmont High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8483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06" y="310662"/>
            <a:ext cx="8613776" cy="1037492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Alternative Copy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48154"/>
            <a:ext cx="7708898" cy="61809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Noah Santos,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Shawn Giordano &amp; Austin Simmons,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Pierre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Phiasirivongs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, Yukon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Rachel Zewdie &amp; Kalia Brown, Casady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3915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743" y="405334"/>
            <a:ext cx="9900173" cy="1024882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Informational Graphic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430216"/>
            <a:ext cx="7708898" cy="6502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Carson Payne,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Madeline Pumphrey, Elgin Middle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Sydney Hodge,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Laynie Woodward, COACH Academic Classes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5709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04" y="317411"/>
            <a:ext cx="9930653" cy="1159697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Informational Graphic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477108"/>
            <a:ext cx="7708898" cy="45856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Emily Sommer,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Vanessa Seidel, Tahlequah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Luke Winkle, Community Christian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6100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986" y="296700"/>
            <a:ext cx="9529333" cy="1098346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Informational Graphic</a:t>
            </a:r>
            <a:br>
              <a:rPr lang="en-US" sz="3200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4195" y="1395046"/>
            <a:ext cx="8563609" cy="6502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Sloane Harris,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Siri Killgore,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Lauren Kim &amp; Harper Sill, Casady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Emily Armstrong &amp; Noah Santos, Edmond North High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277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err="1">
                <a:latin typeface="Charlemagne Std" pitchFamily="82" charset="77"/>
              </a:rPr>
              <a:t>Endsheets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2299" y="1352981"/>
            <a:ext cx="907708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Trojan Staff,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The Terrier Staff,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Mia Wolek,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The Hoot Yearbook Staff, Elgin Middle School</a:t>
            </a:r>
            <a:endParaRPr lang="en-US" sz="3600" b="1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4737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err="1">
                <a:latin typeface="Charlemagne Std" pitchFamily="82" charset="77"/>
              </a:rPr>
              <a:t>Endsheets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7429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Chi Rho Staff,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Luke Winkle,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Sydona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Tullis, Charles Page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Julianne Burns, Tahlequah High School</a:t>
            </a:r>
          </a:p>
        </p:txBody>
      </p:sp>
    </p:spTree>
    <p:extLst>
      <p:ext uri="{BB962C8B-B14F-4D97-AF65-F5344CB8AC3E}">
        <p14:creationId xmlns:p14="http://schemas.microsoft.com/office/powerpoint/2010/main" val="4384019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72225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 err="1">
                <a:latin typeface="Charlemagne Std" pitchFamily="82" charset="77"/>
              </a:rPr>
              <a:t>Endsheets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42122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Caydence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Mcfadden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, Putnam City North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Rachel Zewdie &amp; Kalia Brown, Casady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Scout Killackey, Edmond Memorial High School</a:t>
            </a:r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931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Portrait Page or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457061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Andrea Puentes,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Kristine Harbison,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Kate Mannering,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Mikey Khodabakhsh, COACH Academic Classes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8546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4447" y="282739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Portrait Page or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82148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Rebecca Horn &amp; Kyla Reid, Bishop McGuinness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Ean Wells,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Gabby Hall, Tahlequah High School</a:t>
            </a:r>
            <a:endParaRPr lang="en-US" sz="260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449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970" y="282739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Portrait Page or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7306" y="1403141"/>
            <a:ext cx="8883649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Niva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Hapani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&amp; Caroline Heaslet, Casady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Sloane Harris,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Amelia Fasching &amp; Zaedyn Martinez, Edmond North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Zoe VanGordon, Yukon High School</a:t>
            </a:r>
          </a:p>
          <a:p>
            <a:pPr marL="0" indent="0" algn="ctr">
              <a:buNone/>
            </a:pPr>
            <a:endParaRPr lang="en-US" sz="2800" b="1">
              <a:solidFill>
                <a:srgbClr val="B02228"/>
              </a:solidFill>
            </a:endParaRP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3641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839" y="192576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Academic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186286"/>
            <a:ext cx="7708898" cy="579363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0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30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Beau Baker &amp; Payton Detweiler, Highland East Junior High School</a:t>
            </a:r>
          </a:p>
          <a:p>
            <a:pPr marL="0" indent="0" algn="ctr">
              <a:buNone/>
            </a:pPr>
            <a:r>
              <a:rPr lang="en-US" sz="30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3000">
                <a:latin typeface="Baskerville" panose="02020502070401020303" pitchFamily="18" charset="0"/>
                <a:ea typeface="Baskerville" panose="02020502070401020303" pitchFamily="18" charset="0"/>
              </a:rPr>
              <a:t>Regan Liles &amp; Evelyn Stirling, Harding Charter Preparatory High School</a:t>
            </a:r>
          </a:p>
          <a:p>
            <a:pPr marL="0" indent="0" algn="ctr">
              <a:buNone/>
            </a:pPr>
            <a:r>
              <a:rPr lang="en-US" sz="30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3000">
                <a:latin typeface="Baskerville" panose="02020502070401020303" pitchFamily="18" charset="0"/>
                <a:ea typeface="Baskerville" panose="02020502070401020303" pitchFamily="18" charset="0"/>
              </a:rPr>
              <a:t>Ella Croft, Elgin High School</a:t>
            </a:r>
          </a:p>
          <a:p>
            <a:pPr marL="0" indent="0" algn="ctr">
              <a:buNone/>
            </a:pPr>
            <a:r>
              <a:rPr lang="en-US" sz="30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3000">
                <a:latin typeface="Baskerville" panose="02020502070401020303" pitchFamily="18" charset="0"/>
                <a:ea typeface="Baskerville" panose="02020502070401020303" pitchFamily="18" charset="0"/>
              </a:rPr>
              <a:t>Anthony Harper &amp; Stone </a:t>
            </a:r>
            <a:r>
              <a:rPr lang="en-US" sz="3000" err="1">
                <a:latin typeface="Baskerville" panose="02020502070401020303" pitchFamily="18" charset="0"/>
                <a:ea typeface="Baskerville" panose="02020502070401020303" pitchFamily="18" charset="0"/>
              </a:rPr>
              <a:t>Loosevelt</a:t>
            </a:r>
            <a:r>
              <a:rPr lang="en-US" sz="3000">
                <a:latin typeface="Baskerville" panose="02020502070401020303" pitchFamily="18" charset="0"/>
                <a:ea typeface="Baskerville" panose="02020502070401020303" pitchFamily="18" charset="0"/>
              </a:rPr>
              <a:t>, </a:t>
            </a:r>
            <a:r>
              <a:rPr lang="en-US" sz="30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30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3000">
                <a:latin typeface="Baskerville" panose="02020502070401020303" pitchFamily="18" charset="0"/>
                <a:ea typeface="Baskerville" panose="02020502070401020303" pitchFamily="18" charset="0"/>
              </a:rPr>
              <a:t>Allie Reid, Elgin Middle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5904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839" y="235847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Academic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94017"/>
            <a:ext cx="7708898" cy="57936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Pierson Smith,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Jaslene Enriquez, Charles Page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Mackenzie Gunter, Bishop McGuinness Catholic High School</a:t>
            </a:r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1527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831" y="253431"/>
            <a:ext cx="10178322" cy="1252984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Academic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3051" y="992609"/>
            <a:ext cx="8943882" cy="60053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Kate Wardenburg, Edmond North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Gage Dennis, Riley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Godbeer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, Zoey VanGordon, Yukon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Lauren Kim &amp; Harper Sill, Casady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Siri Killgore, Edmond Memorial High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Shelby Strahan &amp; Shawn Giordano,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endParaRPr lang="en-US" sz="2400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2848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9278" y="253431"/>
            <a:ext cx="10178322" cy="1288153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Student Life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11719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Alain Hoang, Highland East Junior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Chastity Luna, Elgin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Sophia Diaz, Senna Miller, Grant Holsopple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Sydney Hodge, Caney Valley High School</a:t>
            </a:r>
          </a:p>
        </p:txBody>
      </p:sp>
    </p:spTree>
    <p:extLst>
      <p:ext uri="{BB962C8B-B14F-4D97-AF65-F5344CB8AC3E}">
        <p14:creationId xmlns:p14="http://schemas.microsoft.com/office/powerpoint/2010/main" val="12528088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616" y="265154"/>
            <a:ext cx="10178322" cy="1370215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Student Life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04443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Pierson Smith,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Aimee Martinez,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Cate Dennis, Kinley Burd, &amp; Ivan Bracher MacArthur High School</a:t>
            </a:r>
          </a:p>
        </p:txBody>
      </p:sp>
    </p:spTree>
    <p:extLst>
      <p:ext uri="{BB962C8B-B14F-4D97-AF65-F5344CB8AC3E}">
        <p14:creationId xmlns:p14="http://schemas.microsoft.com/office/powerpoint/2010/main" val="14586510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171" y="288600"/>
            <a:ext cx="10178322" cy="1241261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Student Life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03438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Valerie Cerda &amp; Nikki Cabral,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Trinity Bryant,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Scout Killackey,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Lillian Furr, Edmond Santa Fe High School</a:t>
            </a:r>
          </a:p>
          <a:p>
            <a:pPr marL="0" indent="0" algn="ctr">
              <a:buNone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551718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075" y="229096"/>
            <a:ext cx="9900174" cy="1289042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Organization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3181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Steven Bonner,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Ruby Snyder &amp; Ellery Rettinger,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Libby Begley, Elgin Middle School</a:t>
            </a:r>
          </a:p>
        </p:txBody>
      </p:sp>
    </p:spTree>
    <p:extLst>
      <p:ext uri="{BB962C8B-B14F-4D97-AF65-F5344CB8AC3E}">
        <p14:creationId xmlns:p14="http://schemas.microsoft.com/office/powerpoint/2010/main" val="14609046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955" y="314000"/>
            <a:ext cx="9696974" cy="1139662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Organization Spread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II</a:t>
            </a:r>
            <a:endParaRPr lang="en-US" sz="3200">
              <a:latin typeface="Charlemagne Std" pitchFamily="82" charset="7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0284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Giana Roig, Celine Rivera, &amp; Avery Shaw MacArthur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Lily Lashley,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Decana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Plummer, Charles Page High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281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8789" y="310327"/>
            <a:ext cx="9341374" cy="1330904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Organization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4215" y="1279205"/>
            <a:ext cx="8243569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Valerie Cerda,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Lillian Furr, Edmond Santa Fe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Elijah Nelson, Putnam City North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Madeline Isley,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152661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617" y="247570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Sports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3023" y="1209862"/>
            <a:ext cx="7831510" cy="550507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Caden Cooper, Elgin Middle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Khloe Dye, Elgin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Stone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Loosevelt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&amp; Max Harper,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</p:txBody>
      </p:sp>
    </p:spTree>
    <p:extLst>
      <p:ext uri="{BB962C8B-B14F-4D97-AF65-F5344CB8AC3E}">
        <p14:creationId xmlns:p14="http://schemas.microsoft.com/office/powerpoint/2010/main" val="19422690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509" y="276877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Sports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24054"/>
            <a:ext cx="7708898" cy="60349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Samantha Hobbs, Piedmont High School</a:t>
            </a:r>
          </a:p>
          <a:p>
            <a:pPr marL="0" indent="0" algn="ctr">
              <a:buNone/>
            </a:pPr>
            <a:r>
              <a:rPr lang="en-US" sz="2800" b="1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Kaiden Riley, Community Christian School</a:t>
            </a:r>
          </a:p>
          <a:p>
            <a:pPr marL="0" indent="0" algn="ctr">
              <a:buNone/>
            </a:pPr>
            <a:r>
              <a:rPr lang="en-US" sz="2800" b="1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Aimee Martinez,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Honorable Mentions: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Hallie Pooschke &amp; Lillian Murrow, MacArthur High School</a:t>
            </a:r>
            <a:endParaRPr lang="en-US" sz="280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311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478" y="282739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Sports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77538"/>
            <a:ext cx="7708898" cy="60349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Emily Dearing, Edmond Santa Fe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Madeline Isley,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Lillian Furr, Edmond Santa Fe High School</a:t>
            </a:r>
          </a:p>
        </p:txBody>
      </p:sp>
    </p:spTree>
    <p:extLst>
      <p:ext uri="{BB962C8B-B14F-4D97-AF65-F5344CB8AC3E}">
        <p14:creationId xmlns:p14="http://schemas.microsoft.com/office/powerpoint/2010/main" val="19355669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340" y="278440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Multi-Topic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3150" y="1307738"/>
            <a:ext cx="7505700" cy="57809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Charlie Jones &amp; Syd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Feken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-Cole,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Jazlynn Cox, Caney Valley High School</a:t>
            </a:r>
          </a:p>
          <a:p>
            <a:pPr marL="0" indent="0" algn="ctr">
              <a:buNone/>
            </a:pPr>
            <a:endParaRPr lang="en-US" sz="260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041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7893" y="247570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Multi-Topic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3150" y="1155427"/>
            <a:ext cx="7505700" cy="57809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Molly Taylor,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Jocelyn Applebee, Piedmont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Emma Rogers,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BK Crest Editorial Staff, Bishop Kelley Catholic High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1528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Multi-Topic Spread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6994" y="1291821"/>
            <a:ext cx="8187690" cy="57809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Lauren Kim &amp; Harper Sill, Casady School</a:t>
            </a:r>
          </a:p>
          <a:p>
            <a:pPr marL="0" indent="0" algn="ctr">
              <a:buNone/>
            </a:pPr>
            <a:r>
              <a:rPr lang="en-US" sz="2800" b="1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Pierre </a:t>
            </a:r>
            <a:r>
              <a:rPr lang="en-US" sz="2800" err="1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Phiasirivongs</a:t>
            </a:r>
            <a:r>
              <a:rPr lang="en-US" sz="2800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, Yukon High School</a:t>
            </a:r>
          </a:p>
          <a:p>
            <a:pPr marL="0" indent="0" algn="ctr">
              <a:buNone/>
            </a:pPr>
            <a:r>
              <a:rPr lang="en-US" sz="2800" b="1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Ryleigh Corral &amp; Shawn Giordano, </a:t>
            </a:r>
            <a:r>
              <a:rPr lang="en-US" sz="2800" err="1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 err="1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Kiikmik</a:t>
            </a:r>
            <a:r>
              <a:rPr lang="en-US" sz="2800">
                <a:solidFill>
                  <a:schemeClr val="tx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Staff, Edmond North High School</a:t>
            </a:r>
          </a:p>
          <a:p>
            <a:pPr marL="0" indent="0" algn="ctr">
              <a:buNone/>
            </a:pPr>
            <a:endParaRPr lang="en-US" sz="2600" b="1"/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8764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076" y="355617"/>
            <a:ext cx="9829054" cy="1256306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Feature Presentation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85500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Ellery Rettinger, Muba Uddin, Kristine Harbinson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Caden Cooper, Elgin Middle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Steven Bonner, Caney Valley High School</a:t>
            </a:r>
          </a:p>
          <a:p>
            <a:pPr marL="0" indent="0" algn="ctr">
              <a:buNone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8360726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961" y="327180"/>
            <a:ext cx="9351534" cy="1103036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Feature Presentation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7326" y="120284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Mackenzie Gunter,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Victoria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Tyzhay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, Charles Page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Paisley Thompson, Piedmont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Emma Rogers, Community Christian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505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515" y="303660"/>
            <a:ext cx="9783334" cy="1302401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Feature Presentation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755" y="1133175"/>
            <a:ext cx="8746489" cy="56551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/>
                <a:ea typeface="Baskerville" panose="02020502070401020303" pitchFamily="18" charset="0"/>
              </a:rPr>
              <a:t>Art Mason &amp; Zoey VanGordon, Yukon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Tessa Bohannon,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Antwon Harrison, Addie Torres, Elijah Nelson, &amp;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ChiNell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Fair, Putnam City North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Rachel Zewdie &amp; Kalia Brown, Casady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Savanna Wyatt, Jenks High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0722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Folios</a:t>
            </a:r>
            <a:br>
              <a:rPr lang="en-US" sz="4400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480099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Channing Horten,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The Terrier Staff,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The Hoot Yearbook Staff, Elgin Middle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1872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Folios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82501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Pierson Smith,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Rebecca Horn &amp; Kyla Reid,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Abella Scott, Charles Page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Emma Kirby, MacArthur High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199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Folios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6390" y="1359598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Rachel Zewdie &amp; Kalia Brown, Casady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Shawn Giordano,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Lillian Furr, Edmond Santa Fe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Scout Killackey, Edmond Memorial High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Olivia Eng, Jenks High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380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72225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Headline Design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546996"/>
            <a:ext cx="7708898" cy="41757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Jazlynn Cox,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The Terrier Staff,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Charlie Jones,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endParaRPr lang="en-US" b="1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8804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816" y="265154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Headline Design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16497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Pierson Smith,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Chi Rho Staff,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Natalie Bridges, Tahlequah High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5639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4786" y="259293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Headline Design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005359"/>
            <a:ext cx="7708898" cy="565515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Olivia Eng,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Zoey VanGordon, Yukon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Rachel Zewdie &amp; Kalia Brown, Casady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Emily Armstrong &amp; Finley Grandi, Edmond North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Caydence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Mcfadden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, Putnam City North High School</a:t>
            </a:r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5558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9448" y="264266"/>
            <a:ext cx="10208490" cy="4952492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Theme Development/Design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73505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The Hoot Yearbook Staff, Elgin Middle School 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The Terrier Staff, Thomas Fay Custer Schools</a:t>
            </a:r>
          </a:p>
        </p:txBody>
      </p:sp>
    </p:spTree>
    <p:extLst>
      <p:ext uri="{BB962C8B-B14F-4D97-AF65-F5344CB8AC3E}">
        <p14:creationId xmlns:p14="http://schemas.microsoft.com/office/powerpoint/2010/main" val="9622776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39" y="368316"/>
            <a:ext cx="10360890" cy="4952492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Theme Development/Design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0284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Luke Winkle,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Rebecca Horn &amp; Kyla Reid,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Abella Scott, Charles Page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Mentions: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Emma Kirby, MacArthur High School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Kaitlynn Manning, Piedmont High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1049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7155" y="289381"/>
            <a:ext cx="10157690" cy="1281511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Theme Development/Design</a:t>
            </a:r>
            <a:br>
              <a:rPr lang="en-US" sz="3200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8646" y="1230887"/>
            <a:ext cx="9114707" cy="59392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Olivia Eng,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The Prowler Editorial Staff,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Rachel Zewdie &amp; Kalia Brown, Casady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Zoey VanGordon, Yukon High School</a:t>
            </a:r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4048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72225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Index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50407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The Terrier Staff,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Kenzie Scruggs, Highland East Junior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The Hoot Yearbook Staff, Elgin Middle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6535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063" y="235846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Index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0284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Molly Taylor,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Evan Day, Charles Page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Aubree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Coffron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, Tahlequah High School</a:t>
            </a:r>
          </a:p>
        </p:txBody>
      </p:sp>
    </p:spTree>
    <p:extLst>
      <p:ext uri="{BB962C8B-B14F-4D97-AF65-F5344CB8AC3E}">
        <p14:creationId xmlns:p14="http://schemas.microsoft.com/office/powerpoint/2010/main" val="113393909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032" y="235846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  <a:ea typeface="Baskerville" panose="02020502070401020303" pitchFamily="18" charset="0"/>
              </a:rPr>
              <a:t>Index</a:t>
            </a:r>
            <a:br>
              <a:rPr lang="en-US">
                <a:latin typeface="Charlemagne Std" pitchFamily="82" charset="77"/>
                <a:ea typeface="Baskerville" panose="02020502070401020303" pitchFamily="18" charset="0"/>
              </a:rPr>
            </a:br>
            <a:r>
              <a:rPr lang="en-US" sz="3200">
                <a:latin typeface="Charlemagne Std" pitchFamily="82" charset="77"/>
                <a:ea typeface="Baskerville" panose="02020502070401020303" pitchFamily="18" charset="0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11408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Lillian Furr, Edmond Santa Fe High Scho</a:t>
            </a:r>
            <a:r>
              <a:rPr lang="en-US" sz="2800">
                <a:solidFill>
                  <a:srgbClr val="B02228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Lily Rowland &amp; Sadie Hadlock,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Emily Armstrong &amp; Finley Grandi, Edmond North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Olivia Gooch, Yukon High School</a:t>
            </a:r>
          </a:p>
        </p:txBody>
      </p:sp>
    </p:spTree>
    <p:extLst>
      <p:ext uri="{BB962C8B-B14F-4D97-AF65-F5344CB8AC3E}">
        <p14:creationId xmlns:p14="http://schemas.microsoft.com/office/powerpoint/2010/main" val="10123540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737" y="240820"/>
            <a:ext cx="9610614" cy="1347657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Packaging/Structure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79471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The Terrier Staff,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Trojan Staff, Caney Valley High School</a:t>
            </a:r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1951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340" y="270128"/>
            <a:ext cx="8975614" cy="1318349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Packaging/Structure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48261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Sandite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Staff, Charles Page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Pierson Smith,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Rebecca Horn &amp; Kyla Reid, Bishop McGuinness Catholic High School</a:t>
            </a:r>
          </a:p>
        </p:txBody>
      </p:sp>
    </p:spTree>
    <p:extLst>
      <p:ext uri="{BB962C8B-B14F-4D97-AF65-F5344CB8AC3E}">
        <p14:creationId xmlns:p14="http://schemas.microsoft.com/office/powerpoint/2010/main" val="96205865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592" y="248111"/>
            <a:ext cx="9060703" cy="1234858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Packaging/Structure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2295" y="1182109"/>
            <a:ext cx="8487409" cy="57613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The Prowler Editorial Staff,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Olivia Eng,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Rachel Zewdie &amp; Kalia Brown, Casady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Zoey VanGordon &amp; Carmen Osio Rodriguez, Yukon High School</a:t>
            </a:r>
          </a:p>
          <a:p>
            <a:pPr marL="0" indent="0" algn="ctr">
              <a:buNone/>
            </a:pPr>
            <a:endParaRPr lang="en-US" sz="2400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57144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670" y="280238"/>
            <a:ext cx="8599693" cy="1185147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Cover/First Impression</a:t>
            </a:r>
            <a:br>
              <a:rPr lang="en-US" sz="4400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III</a:t>
            </a:r>
            <a:endParaRPr lang="en-US" sz="3200">
              <a:latin typeface="Charlemagne Std" pitchFamily="82" charset="7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08631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The Owl Staff, Elgin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Mia Wolek,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Trojan Staff,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The Terrier Staff, Thomas Fay Custer Schools</a:t>
            </a:r>
          </a:p>
          <a:p>
            <a:pPr marL="0" indent="0" algn="ctr">
              <a:buNone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5970580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998" y="337839"/>
            <a:ext cx="9504680" cy="1186161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Cover/First Impression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13317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Rebecca Horn &amp; Kyla Reid,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Lawton High School Yearbook Staff, Lawton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Luke Winkle,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Emma Kirby, MacArthur High School</a:t>
            </a:r>
          </a:p>
          <a:p>
            <a:pPr marL="0" indent="0" algn="ctr">
              <a:buNone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69678132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566" y="338193"/>
            <a:ext cx="8635253" cy="1196317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Cover/First Impression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</a:t>
            </a:r>
            <a:endParaRPr lang="en-US" sz="3200">
              <a:latin typeface="Charlemagne Std" pitchFamily="82" charset="7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4215" y="1299378"/>
            <a:ext cx="8243569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Shawn Giordano,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Olivia Eng,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Rachel Zewdie, Kalia Brown, &amp; Danzel Chen, Casady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Mentions: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Lillian Furr, Santa Fe High School</a:t>
            </a:r>
            <a:endParaRPr lang="en-US" sz="260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1065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30" y="274777"/>
            <a:ext cx="8950960" cy="1100218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Sports Action Photo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02844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</a:t>
            </a:r>
          </a:p>
          <a:p>
            <a:pPr marL="0" indent="0" algn="ctr">
              <a:buNone/>
            </a:pP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Jozlun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Fite,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Jack Powell, Harding Charter Preparatory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Sydney Hodge,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Caden Cooper, Elgin Middle School</a:t>
            </a: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7795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4805" y="348704"/>
            <a:ext cx="8917677" cy="1322442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Sports Action Photo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87969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Saturn Bolt, Piedmont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Bentley Linney, Tahlequah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Aimee Martinez,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Aracely Martinez, Lawton High School</a:t>
            </a:r>
          </a:p>
        </p:txBody>
      </p:sp>
    </p:spTree>
    <p:extLst>
      <p:ext uri="{BB962C8B-B14F-4D97-AF65-F5344CB8AC3E}">
        <p14:creationId xmlns:p14="http://schemas.microsoft.com/office/powerpoint/2010/main" val="5209293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338295"/>
            <a:ext cx="9550400" cy="1175195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Sports Action Photo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33473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Dakota Davis,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Jaylan Khuu, Edmond Santa Fe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Julieta Jonsson,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Mentions: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Danzel Chen, Casady School</a:t>
            </a:r>
          </a:p>
        </p:txBody>
      </p:sp>
    </p:spTree>
    <p:extLst>
      <p:ext uri="{BB962C8B-B14F-4D97-AF65-F5344CB8AC3E}">
        <p14:creationId xmlns:p14="http://schemas.microsoft.com/office/powerpoint/2010/main" val="84513649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6064" y="277632"/>
            <a:ext cx="10178322" cy="1302339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Sports Feature Photo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9909" y="1304399"/>
            <a:ext cx="8110632" cy="46819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Charleigh Davis,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Caden Cooper, Elgin Middle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Layla Ayers, Elgin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Charlie Jones,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6226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636" y="319323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Sports Feature Photo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02844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Paisley Thompson, Piedmont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Aimee Martinez,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Aubree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Coffron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, Tahlequah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Isaac Wagnon, Tahlequah High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1047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Sports Feature Photo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30139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Cooper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Bortmess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Jaylan Khuu, Edmond Santa Fe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Zoey VanGordon, Yukon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Tristan Torres,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  <a:endParaRPr lang="en-US" sz="260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7756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6064" y="255752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Academic Photo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4126" y="1187874"/>
            <a:ext cx="7382198" cy="51074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Ella Sallee, Highland East Junior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Cameron Harris, Harding Charter Preparatory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Laynie Woodward, COACH Academic Classes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Karoline Aston, Caney Valley High School</a:t>
            </a:r>
          </a:p>
        </p:txBody>
      </p:sp>
    </p:spTree>
    <p:extLst>
      <p:ext uri="{BB962C8B-B14F-4D97-AF65-F5344CB8AC3E}">
        <p14:creationId xmlns:p14="http://schemas.microsoft.com/office/powerpoint/2010/main" val="60884388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147" y="235240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Academic Photo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4859" y="135785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Cara Prock, MacArthur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Maddyx Hampton, Charles Page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Madison Hill, Bishop Kelley Catholic High School</a:t>
            </a:r>
          </a:p>
          <a:p>
            <a:pPr marL="0" indent="0" algn="ctr">
              <a:buNone/>
            </a:pP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19730356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106" y="245751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Academic Photo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202844"/>
            <a:ext cx="7708898" cy="56551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Lyra Smith, Yukon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Danzel Chen, Casady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Cooper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Bortmess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Dakota Davis,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</p:txBody>
      </p:sp>
    </p:spTree>
    <p:extLst>
      <p:ext uri="{BB962C8B-B14F-4D97-AF65-F5344CB8AC3E}">
        <p14:creationId xmlns:p14="http://schemas.microsoft.com/office/powerpoint/2010/main" val="85302285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29833"/>
            <a:ext cx="10178322" cy="149213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Student Life Photo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38090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Sydney Hodge, Caney Valley High School</a:t>
            </a:r>
          </a:p>
          <a:p>
            <a:pPr marL="0" indent="0" algn="ctr">
              <a:buNone/>
            </a:pPr>
            <a:r>
              <a:rPr lang="en-US" sz="26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600">
                <a:latin typeface="Baskerville" panose="02020502070401020303" pitchFamily="18" charset="0"/>
                <a:ea typeface="Baskerville" panose="02020502070401020303" pitchFamily="18" charset="0"/>
              </a:rPr>
              <a:t>Cohen Bachle, </a:t>
            </a:r>
            <a:r>
              <a:rPr lang="en-US" sz="2600" err="1"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600"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6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600">
                <a:latin typeface="Baskerville" panose="02020502070401020303" pitchFamily="18" charset="0"/>
                <a:ea typeface="Baskerville" panose="02020502070401020303" pitchFamily="18" charset="0"/>
              </a:rPr>
              <a:t>Ash Goodman, Harding Charter Preparatory High School</a:t>
            </a:r>
          </a:p>
          <a:p>
            <a:pPr marL="0" indent="0" algn="ctr">
              <a:buNone/>
            </a:pPr>
            <a:r>
              <a:rPr lang="en-US" sz="26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Mentions:</a:t>
            </a:r>
          </a:p>
          <a:p>
            <a:pPr marL="0" indent="0" algn="ctr">
              <a:buNone/>
            </a:pPr>
            <a:r>
              <a:rPr lang="en-US" sz="2600">
                <a:latin typeface="Baskerville" panose="02020502070401020303" pitchFamily="18" charset="0"/>
                <a:ea typeface="Baskerville" panose="02020502070401020303" pitchFamily="18" charset="0"/>
              </a:rPr>
              <a:t>Khloe Dye, Elgin High School</a:t>
            </a:r>
          </a:p>
        </p:txBody>
      </p:sp>
    </p:spTree>
    <p:extLst>
      <p:ext uri="{BB962C8B-B14F-4D97-AF65-F5344CB8AC3E}">
        <p14:creationId xmlns:p14="http://schemas.microsoft.com/office/powerpoint/2010/main" val="167584390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Student Life Photo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43610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Erika Ramirez Esquivel, Tahlequah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Savion Sheppard, Lawton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Gabby Hall, Tahlequah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Avery Shaw, MacArthur High School</a:t>
            </a:r>
          </a:p>
          <a:p>
            <a:pPr marL="0" indent="0" algn="ctr">
              <a:buNone/>
            </a:pPr>
            <a:endParaRPr lang="en-US" sz="2800" b="1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0" indent="0" algn="ctr">
              <a:buNone/>
            </a:pPr>
            <a:endParaRPr lang="en-US" sz="2800" b="1"/>
          </a:p>
          <a:p>
            <a:pPr marL="0" indent="0" algn="ctr">
              <a:buNone/>
            </a:pPr>
            <a:endParaRPr lang="en-US" sz="2800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44496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Student Life Photo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2479" y="1351293"/>
            <a:ext cx="8996720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Addison McCarty,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Kennedy Day,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Cooper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Bortmess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Mentions: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Olivia Gooch, Yukon High School</a:t>
            </a:r>
            <a:endParaRPr lang="en-US" sz="260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9792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055" y="340992"/>
            <a:ext cx="8584885" cy="1119946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Organization Photo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54467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Jack Powell, Harding Charter Preparatory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Isabella Ayers, Elgin Middle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Sydney Hodge, Caney Valley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Sailor Pugh, Highland East Junior High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22471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345" y="415264"/>
            <a:ext cx="8705103" cy="1129756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Organization Photo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0" y="1426023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Aimee Martinez, Bishop McGuinness Catholic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Avery Shaw, MacArthur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Marlee Pope, Piedmont High School</a:t>
            </a:r>
          </a:p>
        </p:txBody>
      </p:sp>
    </p:spTree>
    <p:extLst>
      <p:ext uri="{BB962C8B-B14F-4D97-AF65-F5344CB8AC3E}">
        <p14:creationId xmlns:p14="http://schemas.microsoft.com/office/powerpoint/2010/main" val="38039304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3997" y="372873"/>
            <a:ext cx="8995934" cy="1308782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Organization Photo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37189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Shawn Giordano,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Valerie Cerda,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 Reid DeGroot, Edmond Santa Fe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Riley </a:t>
            </a:r>
            <a:r>
              <a:rPr lang="en-US" sz="2800" err="1">
                <a:latin typeface="Baskerville" panose="02020502070401020303" pitchFamily="18" charset="0"/>
                <a:ea typeface="Baskerville" panose="02020502070401020303" pitchFamily="18" charset="0"/>
              </a:rPr>
              <a:t>Godbeer</a:t>
            </a: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, Yukon High School</a:t>
            </a:r>
            <a:endParaRPr lang="en-US" sz="260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3753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626" y="358859"/>
            <a:ext cx="8877823" cy="4952492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Environmental Portrait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3695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The Hoot Staff, Elgin Middle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Layla Ayers, Elgin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Collier Luetkemeyer, Thomas Fay Custer Schools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Jessie Poolaw, Elgin Middle School</a:t>
            </a: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84013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774" y="369826"/>
            <a:ext cx="8889254" cy="1490505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Environmental Portrait</a:t>
            </a:r>
            <a:br>
              <a:rPr lang="en-US">
                <a:latin typeface="Baskerville Old Face" panose="02020602080505020303" pitchFamily="18" charset="77"/>
              </a:rPr>
            </a:br>
            <a:r>
              <a:rPr lang="en-US" sz="3600">
                <a:latin typeface="Baskerville Old Face" panose="02020602080505020303" pitchFamily="18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534654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Haley Weaver, Tahlequah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Luke Winkle, Community Christian School</a:t>
            </a:r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endParaRPr lang="en-US" b="1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b="1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50813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586" y="327328"/>
            <a:ext cx="9739006" cy="1313582"/>
          </a:xfrm>
        </p:spPr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Environmental Portrait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102635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Savanna Wyatt, Jenks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Chloe Kim, Mia Halleran, &amp; Jane Marie Thomas, Casady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Jaxton Backus, Edmond Memorial High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Honorable Mention: 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Kinzie Wise &amp; Cambrey Highfill, Edmond North High School </a:t>
            </a:r>
          </a:p>
        </p:txBody>
      </p:sp>
    </p:spTree>
    <p:extLst>
      <p:ext uri="{BB962C8B-B14F-4D97-AF65-F5344CB8AC3E}">
        <p14:creationId xmlns:p14="http://schemas.microsoft.com/office/powerpoint/2010/main" val="96452706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794" y="315887"/>
            <a:ext cx="8498094" cy="4952492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Photo Illustration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1412695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Mia Wolek, </a:t>
            </a:r>
            <a:r>
              <a:rPr lang="en-US" sz="28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Madeline Pumphrey, Elgin Middle School 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Third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The Hoot Yearbook Staff, Elgin Middle School</a:t>
            </a:r>
          </a:p>
        </p:txBody>
      </p:sp>
    </p:spTree>
    <p:extLst>
      <p:ext uri="{BB962C8B-B14F-4D97-AF65-F5344CB8AC3E}">
        <p14:creationId xmlns:p14="http://schemas.microsoft.com/office/powerpoint/2010/main" val="147091730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3D21E-74C2-704A-8EF7-E96C35C61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72225"/>
            <a:ext cx="10178322" cy="1492132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Photo Illustration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II</a:t>
            </a:r>
            <a:br>
              <a:rPr lang="en-US" sz="4600">
                <a:latin typeface="Baskerville Old Face" panose="02020602080505020303" pitchFamily="18" charset="77"/>
              </a:rPr>
            </a:br>
            <a:br>
              <a:rPr lang="en-US" sz="4600"/>
            </a:br>
            <a:endParaRPr lang="en-US" sz="4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DFE14-6A63-3547-9533-F674664D0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557047"/>
            <a:ext cx="10178322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marL="0" indent="0" algn="ctr">
              <a:buNone/>
            </a:pPr>
            <a:r>
              <a:rPr lang="en-US" sz="2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Luke Winkle, Community Christian School</a:t>
            </a:r>
          </a:p>
          <a:p>
            <a:pPr marL="0" indent="0" algn="ctr">
              <a:buNone/>
            </a:pPr>
            <a:r>
              <a:rPr lang="en-US" sz="2800" b="1">
                <a:latin typeface="Baskerville" panose="02020502070401020303" pitchFamily="18" charset="0"/>
                <a:ea typeface="Baskerville" panose="02020502070401020303" pitchFamily="18" charset="0"/>
              </a:rPr>
              <a:t>Second Place:</a:t>
            </a:r>
          </a:p>
          <a:p>
            <a:pPr marL="0" indent="0" algn="ctr">
              <a:buNone/>
            </a:pPr>
            <a:r>
              <a:rPr lang="en-US" sz="2800">
                <a:latin typeface="Baskerville" panose="02020502070401020303" pitchFamily="18" charset="0"/>
                <a:ea typeface="Baskerville" panose="02020502070401020303" pitchFamily="18" charset="0"/>
              </a:rPr>
              <a:t>Abella Scott, Charles Page High School</a:t>
            </a:r>
          </a:p>
        </p:txBody>
      </p:sp>
    </p:spTree>
    <p:extLst>
      <p:ext uri="{BB962C8B-B14F-4D97-AF65-F5344CB8AC3E}">
        <p14:creationId xmlns:p14="http://schemas.microsoft.com/office/powerpoint/2010/main" val="283905262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95A1F0F-9CD8-254D-9E56-8E9521923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Photo Illustration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</a:t>
            </a:r>
            <a:br>
              <a:rPr lang="en-US" sz="4600"/>
            </a:br>
            <a:br>
              <a:rPr lang="en-US" sz="4600"/>
            </a:br>
            <a:endParaRPr lang="en-US" sz="46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F0D471-20B0-4A41-906E-D4AF50BCA298}"/>
              </a:ext>
            </a:extLst>
          </p:cNvPr>
          <p:cNvSpPr/>
          <p:nvPr/>
        </p:nvSpPr>
        <p:spPr>
          <a:xfrm>
            <a:off x="1833120" y="919370"/>
            <a:ext cx="9015437" cy="5019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First Place: </a:t>
            </a:r>
          </a:p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Scout Killackey &amp; Cooper </a:t>
            </a:r>
            <a:r>
              <a:rPr lang="en-US" sz="24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Bortmess</a:t>
            </a:r>
            <a:r>
              <a:rPr lang="en-US" sz="24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, Edmond Memorial High School</a:t>
            </a:r>
          </a:p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tx1">
                    <a:lumMod val="65000"/>
                    <a:lumOff val="3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Second Place: </a:t>
            </a:r>
          </a:p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Shawn Giordano &amp; Dakota Davis, </a:t>
            </a:r>
            <a:r>
              <a:rPr lang="en-US" sz="2400" err="1">
                <a:solidFill>
                  <a:schemeClr val="tx1">
                    <a:lumMod val="65000"/>
                    <a:lumOff val="3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tx1">
                    <a:lumMod val="65000"/>
                    <a:lumOff val="3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Third Place: </a:t>
            </a:r>
          </a:p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Reid DeGroot, Edmond Santa Fe High School</a:t>
            </a:r>
          </a:p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tx1">
                    <a:lumMod val="65000"/>
                    <a:lumOff val="3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Honorable Mention:</a:t>
            </a:r>
          </a:p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Addie Torres, Putnam City North High School</a:t>
            </a:r>
          </a:p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Gracie Elbow &amp; Cooper </a:t>
            </a:r>
            <a:r>
              <a:rPr lang="en-US" sz="2400" err="1">
                <a:solidFill>
                  <a:schemeClr val="tx1">
                    <a:lumMod val="65000"/>
                    <a:lumOff val="3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Bortmess</a:t>
            </a:r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, Edmond Memorial High School</a:t>
            </a:r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40441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02132-8095-E848-AA93-0AEAA8FFF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304175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Social Media Strategy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All DIVISIONs</a:t>
            </a:r>
            <a:br>
              <a:rPr lang="en-US" sz="2400">
                <a:latin typeface="Charlemagne Std" pitchFamily="82" charset="77"/>
              </a:rPr>
            </a:br>
            <a:endParaRPr lang="en-US" sz="2400">
              <a:latin typeface="Charlemagne Std" pitchFamily="8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A984-9D0F-F947-806E-A230E4C88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2706" y="1686560"/>
            <a:ext cx="9889299" cy="11701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>
                <a:latin typeface="Baskerville" panose="02020502070401020303" pitchFamily="18" charset="0"/>
                <a:ea typeface="Baskerville" panose="02020502070401020303" pitchFamily="18" charset="0"/>
              </a:rPr>
              <a:t>For schools that showcased creativity and innovation with attention to social media strategies to sell and promote the yearbook: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0BED61-07AA-3101-9052-A67E02D4B218}"/>
              </a:ext>
            </a:extLst>
          </p:cNvPr>
          <p:cNvSpPr txBox="1"/>
          <p:nvPr/>
        </p:nvSpPr>
        <p:spPr>
          <a:xfrm>
            <a:off x="2404716" y="3084520"/>
            <a:ext cx="73825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Edmond Memorial High School</a:t>
            </a:r>
          </a:p>
          <a:p>
            <a:pPr algn="ctr"/>
            <a:endParaRPr lang="en-US" sz="3200">
              <a:solidFill>
                <a:schemeClr val="accent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algn="ctr"/>
            <a:r>
              <a:rPr lang="en-US" sz="32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Kennedy Day &amp; Gracie Elbow</a:t>
            </a:r>
          </a:p>
        </p:txBody>
      </p:sp>
    </p:spTree>
    <p:extLst>
      <p:ext uri="{BB962C8B-B14F-4D97-AF65-F5344CB8AC3E}">
        <p14:creationId xmlns:p14="http://schemas.microsoft.com/office/powerpoint/2010/main" val="336893091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Diversity Award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All Divisions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5877" y="1693415"/>
            <a:ext cx="9836619" cy="14380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>
                <a:latin typeface="Baskerville" panose="02020502070401020303" pitchFamily="18" charset="0"/>
                <a:ea typeface="Baskerville" panose="02020502070401020303" pitchFamily="18" charset="0"/>
              </a:rPr>
              <a:t>For schools that showcased the best meaningful diverse coverage in their content, paying attention to the spectrum of diversity of people and events within their schools:</a:t>
            </a:r>
          </a:p>
          <a:p>
            <a:pPr marL="0" indent="0">
              <a:buNone/>
            </a:pPr>
            <a:endParaRPr lang="en-US" sz="2400" b="1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0" indent="0" algn="ctr">
              <a:buNone/>
            </a:pPr>
            <a:endParaRPr lang="en-US" sz="2400" b="1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5F986A-B29B-985B-3C03-D80FD4D88913}"/>
              </a:ext>
            </a:extLst>
          </p:cNvPr>
          <p:cNvSpPr txBox="1"/>
          <p:nvPr/>
        </p:nvSpPr>
        <p:spPr>
          <a:xfrm>
            <a:off x="2655276" y="3616571"/>
            <a:ext cx="7635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210831625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57446" y="696008"/>
            <a:ext cx="5036316" cy="4952492"/>
          </a:xfrm>
        </p:spPr>
        <p:txBody>
          <a:bodyPr>
            <a:normAutofit fontScale="90000"/>
          </a:bodyPr>
          <a:lstStyle/>
          <a:p>
            <a:pPr algn="ctr">
              <a:lnSpc>
                <a:spcPct val="130000"/>
              </a:lnSpc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Charlemagne Std" pitchFamily="82" charset="77"/>
              </a:rPr>
              <a:t>Of-the-Year Awards</a:t>
            </a:r>
            <a:br>
              <a:rPr lang="en-US">
                <a:latin typeface="Baskerville Old Face" panose="02020602080505020303" pitchFamily="18" charset="77"/>
              </a:rPr>
            </a:br>
            <a:br>
              <a:rPr lang="en-US" sz="2400">
                <a:latin typeface="Baskerville Old Face" panose="02020602080505020303" pitchFamily="18" charset="77"/>
              </a:rPr>
            </a:br>
            <a:r>
              <a:rPr lang="en-US" sz="2800">
                <a:solidFill>
                  <a:schemeClr val="accent1"/>
                </a:solidFill>
                <a:latin typeface="Baskerville Old Face" panose="02020602080505020303" pitchFamily="18" charset="77"/>
              </a:rPr>
              <a:t>Writer</a:t>
            </a:r>
            <a:br>
              <a:rPr lang="en-US" sz="2800">
                <a:solidFill>
                  <a:schemeClr val="accent1"/>
                </a:solidFill>
                <a:latin typeface="Baskerville Old Face" panose="02020602080505020303" pitchFamily="18" charset="77"/>
              </a:rPr>
            </a:br>
            <a:r>
              <a:rPr lang="en-US" sz="2800">
                <a:solidFill>
                  <a:schemeClr val="accent1"/>
                </a:solidFill>
                <a:latin typeface="Baskerville Old Face" panose="02020602080505020303" pitchFamily="18" charset="77"/>
              </a:rPr>
              <a:t>Designer</a:t>
            </a:r>
            <a:br>
              <a:rPr lang="en-US" sz="2800">
                <a:solidFill>
                  <a:schemeClr val="accent1"/>
                </a:solidFill>
                <a:latin typeface="Baskerville Old Face" panose="02020602080505020303" pitchFamily="18" charset="77"/>
              </a:rPr>
            </a:br>
            <a:r>
              <a:rPr lang="en-US" sz="2800">
                <a:solidFill>
                  <a:schemeClr val="accent1"/>
                </a:solidFill>
                <a:latin typeface="Baskerville Old Face" panose="02020602080505020303" pitchFamily="18" charset="77"/>
              </a:rPr>
              <a:t>Photographer</a:t>
            </a:r>
            <a:br>
              <a:rPr lang="en-US" sz="2800">
                <a:solidFill>
                  <a:schemeClr val="accent1"/>
                </a:solidFill>
                <a:latin typeface="Baskerville Old Face" panose="02020602080505020303" pitchFamily="18" charset="77"/>
              </a:rPr>
            </a:br>
            <a:r>
              <a:rPr lang="en-US" sz="2800">
                <a:solidFill>
                  <a:schemeClr val="accent1"/>
                </a:solidFill>
                <a:latin typeface="Baskerville Old Face" panose="02020602080505020303" pitchFamily="18" charset="77"/>
              </a:rPr>
              <a:t>Editor</a:t>
            </a:r>
            <a:br>
              <a:rPr lang="en-US" sz="2800">
                <a:solidFill>
                  <a:schemeClr val="accent1"/>
                </a:solidFill>
                <a:latin typeface="Baskerville Old Face" panose="02020602080505020303" pitchFamily="18" charset="77"/>
              </a:rPr>
            </a:br>
            <a:r>
              <a:rPr lang="en-US" sz="2800">
                <a:solidFill>
                  <a:schemeClr val="accent1"/>
                </a:solidFill>
                <a:latin typeface="Baskerville Old Face" panose="02020602080505020303" pitchFamily="18" charset="77"/>
              </a:rPr>
              <a:t>Teacher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0" y="3685746"/>
            <a:ext cx="5683170" cy="1755724"/>
          </a:xfrm>
        </p:spPr>
        <p:txBody>
          <a:bodyPr/>
          <a:lstStyle/>
          <a:p>
            <a:pPr marL="0" indent="0">
              <a:buNone/>
            </a:pPr>
            <a:endParaRPr lang="en-US"/>
          </a:p>
          <a:p>
            <a:pPr algn="ctr"/>
            <a:r>
              <a:rPr lang="en-US">
                <a:latin typeface="Baskerville" panose="02020502070401020303" pitchFamily="18" charset="0"/>
                <a:ea typeface="Baskerville" panose="02020502070401020303" pitchFamily="18" charset="0"/>
              </a:rPr>
              <a:t>All divisions are judged together</a:t>
            </a:r>
          </a:p>
          <a:p>
            <a:pPr algn="ctr"/>
            <a:r>
              <a:rPr lang="en-US">
                <a:latin typeface="Baskerville" panose="02020502070401020303" pitchFamily="18" charset="0"/>
                <a:ea typeface="Baskerville" panose="02020502070401020303" pitchFamily="18" charset="0"/>
              </a:rPr>
              <a:t>Top award an individual student can receive in OSM competitions</a:t>
            </a:r>
          </a:p>
        </p:txBody>
      </p:sp>
      <p:pic>
        <p:nvPicPr>
          <p:cNvPr id="3" name="Graphic 2" descr="Medal">
            <a:extLst>
              <a:ext uri="{FF2B5EF4-FFF2-40B4-BE49-F238E27FC236}">
                <a16:creationId xmlns:a16="http://schemas.microsoft.com/office/drawing/2014/main" id="{5B1BB751-A1F9-2742-82AC-F0881D6E0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8710" y="492462"/>
            <a:ext cx="3537749" cy="353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0988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398" y="183092"/>
            <a:ext cx="10703490" cy="1645707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The 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Charlemagne Std" pitchFamily="82" charset="77"/>
              </a:rPr>
              <a:t>Laura Schaub</a:t>
            </a:r>
            <a:br>
              <a:rPr lang="en-US" sz="4400">
                <a:latin typeface="Charlemagne Std" pitchFamily="82" charset="77"/>
              </a:rPr>
            </a:b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Charlemagne Std" pitchFamily="82" charset="77"/>
              </a:rPr>
              <a:t>Yearbook</a:t>
            </a:r>
            <a:r>
              <a:rPr lang="en-US" sz="4400">
                <a:solidFill>
                  <a:schemeClr val="accent1"/>
                </a:solidFill>
                <a:latin typeface="Charlemagne Std" pitchFamily="82" charset="77"/>
              </a:rPr>
              <a:t> Designer </a:t>
            </a:r>
            <a:r>
              <a:rPr lang="en-US" sz="4400">
                <a:latin typeface="Charlemagne Std" pitchFamily="82" charset="77"/>
              </a:rPr>
              <a:t>of the Year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All Divisions </a:t>
            </a:r>
            <a:endParaRPr lang="en-US">
              <a:latin typeface="Charlemagne Std" pitchFamily="82" charset="7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8872" y="569066"/>
            <a:ext cx="7703128" cy="5655156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rgbClr val="B02228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rgbClr val="B02228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rgbClr val="B02228"/>
              </a:solidFill>
            </a:endParaRPr>
          </a:p>
        </p:txBody>
      </p:sp>
      <p:pic>
        <p:nvPicPr>
          <p:cNvPr id="6" name="Graphic 5" descr="Trophy">
            <a:extLst>
              <a:ext uri="{FF2B5EF4-FFF2-40B4-BE49-F238E27FC236}">
                <a16:creationId xmlns:a16="http://schemas.microsoft.com/office/drawing/2014/main" id="{14C16ED0-F126-984C-B081-F11C0C3B1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7239" y="2367169"/>
            <a:ext cx="2123658" cy="21236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237C7-62C2-AA46-0D9A-01C6439E8D35}"/>
              </a:ext>
            </a:extLst>
          </p:cNvPr>
          <p:cNvSpPr txBox="1"/>
          <p:nvPr/>
        </p:nvSpPr>
        <p:spPr>
          <a:xfrm>
            <a:off x="2002323" y="3300047"/>
            <a:ext cx="59576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Peyton Perkins </a:t>
            </a:r>
          </a:p>
          <a:p>
            <a:pPr algn="ctr"/>
            <a:r>
              <a:rPr lang="en-US" sz="40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Caney Valley High School</a:t>
            </a:r>
          </a:p>
        </p:txBody>
      </p:sp>
    </p:spTree>
    <p:extLst>
      <p:ext uri="{BB962C8B-B14F-4D97-AF65-F5344CB8AC3E}">
        <p14:creationId xmlns:p14="http://schemas.microsoft.com/office/powerpoint/2010/main" val="149340968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16" y="193146"/>
            <a:ext cx="9761641" cy="1861122"/>
          </a:xfrm>
        </p:spPr>
        <p:txBody>
          <a:bodyPr/>
          <a:lstStyle/>
          <a:p>
            <a:r>
              <a:rPr lang="en-US" sz="4000">
                <a:solidFill>
                  <a:schemeClr val="tx1">
                    <a:lumMod val="65000"/>
                    <a:lumOff val="35000"/>
                  </a:schemeClr>
                </a:solidFill>
                <a:latin typeface="Charlemagne Std" pitchFamily="82" charset="77"/>
              </a:rPr>
              <a:t>Yearbook</a:t>
            </a:r>
            <a:r>
              <a:rPr lang="en-US" sz="4000">
                <a:solidFill>
                  <a:schemeClr val="accent1"/>
                </a:solidFill>
                <a:latin typeface="Charlemagne Std" pitchFamily="82" charset="77"/>
              </a:rPr>
              <a:t> Photographer </a:t>
            </a:r>
            <a:r>
              <a:rPr lang="en-US" sz="4000">
                <a:latin typeface="Charlemagne Std" pitchFamily="82" charset="77"/>
              </a:rPr>
              <a:t>of the Year</a:t>
            </a:r>
            <a:br>
              <a:rPr lang="en-US">
                <a:latin typeface="Charlemagne Std" pitchFamily="82" charset="77"/>
              </a:rPr>
            </a:br>
            <a:r>
              <a:rPr lang="en-US" sz="2900">
                <a:latin typeface="Charlemagne Std" pitchFamily="82" charset="77"/>
              </a:rPr>
              <a:t>All Divisions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5422" y="1362023"/>
            <a:ext cx="7678190" cy="5655156"/>
          </a:xfrm>
        </p:spPr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>
              <a:solidFill>
                <a:srgbClr val="B02228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>
              <a:solidFill>
                <a:srgbClr val="B02228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50A5AA-D560-DA41-1CF1-D2ED8E2353FA}"/>
              </a:ext>
            </a:extLst>
          </p:cNvPr>
          <p:cNvSpPr txBox="1"/>
          <p:nvPr/>
        </p:nvSpPr>
        <p:spPr>
          <a:xfrm>
            <a:off x="1702979" y="3124887"/>
            <a:ext cx="7418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Dakota Davis</a:t>
            </a:r>
          </a:p>
          <a:p>
            <a:pPr algn="ctr"/>
            <a:r>
              <a:rPr lang="en-US" sz="40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40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</p:txBody>
      </p:sp>
      <p:pic>
        <p:nvPicPr>
          <p:cNvPr id="4" name="Graphic 3" descr="Trophy">
            <a:extLst>
              <a:ext uri="{FF2B5EF4-FFF2-40B4-BE49-F238E27FC236}">
                <a16:creationId xmlns:a16="http://schemas.microsoft.com/office/drawing/2014/main" id="{46A6CBA0-CA6E-8586-90F5-E20AC6FFA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7239" y="2367169"/>
            <a:ext cx="2123658" cy="212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8092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648" y="237211"/>
            <a:ext cx="10559322" cy="1492132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Yearbook </a:t>
            </a:r>
            <a:r>
              <a:rPr lang="en-US" sz="4400">
                <a:solidFill>
                  <a:schemeClr val="accent1"/>
                </a:solidFill>
                <a:latin typeface="Charlemagne Std" pitchFamily="82" charset="77"/>
              </a:rPr>
              <a:t>Writer </a:t>
            </a:r>
            <a:br>
              <a:rPr lang="en-US" sz="4400">
                <a:solidFill>
                  <a:schemeClr val="accent1"/>
                </a:solidFill>
                <a:latin typeface="Charlemagne Std" pitchFamily="82" charset="77"/>
              </a:rPr>
            </a:br>
            <a:r>
              <a:rPr lang="en-US" sz="4400">
                <a:latin typeface="Charlemagne Std" pitchFamily="82" charset="77"/>
              </a:rPr>
              <a:t>of the Year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All Divisions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6B91CA-517D-4AFD-CFB5-C4E014E378D4}"/>
              </a:ext>
            </a:extLst>
          </p:cNvPr>
          <p:cNvSpPr txBox="1"/>
          <p:nvPr/>
        </p:nvSpPr>
        <p:spPr>
          <a:xfrm>
            <a:off x="1074647" y="3104256"/>
            <a:ext cx="91373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Sophia Rodriguez</a:t>
            </a:r>
          </a:p>
          <a:p>
            <a:pPr algn="ctr"/>
            <a:r>
              <a:rPr lang="en-US" sz="40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Edmond Memorial High School</a:t>
            </a:r>
          </a:p>
        </p:txBody>
      </p:sp>
      <p:pic>
        <p:nvPicPr>
          <p:cNvPr id="4" name="Graphic 3" descr="Trophy">
            <a:extLst>
              <a:ext uri="{FF2B5EF4-FFF2-40B4-BE49-F238E27FC236}">
                <a16:creationId xmlns:a16="http://schemas.microsoft.com/office/drawing/2014/main" id="{93A28DBF-7A12-B332-DF96-60399DF61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9136" y="589575"/>
            <a:ext cx="2123658" cy="212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1792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>
                <a:latin typeface="Charlemagne Std" pitchFamily="82" charset="77"/>
              </a:rPr>
              <a:t>The Karen Beavers Memorial Yearbook </a:t>
            </a:r>
            <a:r>
              <a:rPr lang="en-US" sz="4000">
                <a:solidFill>
                  <a:schemeClr val="tx1">
                    <a:lumMod val="65000"/>
                    <a:lumOff val="35000"/>
                  </a:schemeClr>
                </a:solidFill>
                <a:latin typeface="Charlemagne Std" pitchFamily="82" charset="77"/>
              </a:rPr>
              <a:t>Editor</a:t>
            </a:r>
            <a:r>
              <a:rPr lang="en-US" sz="4000">
                <a:latin typeface="Charlemagne Std" pitchFamily="82" charset="77"/>
              </a:rPr>
              <a:t> of the Year Award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24" y="2608779"/>
            <a:ext cx="2455350" cy="3240176"/>
          </a:xfrm>
        </p:spPr>
      </p:pic>
      <p:sp>
        <p:nvSpPr>
          <p:cNvPr id="5" name="TextBox 4"/>
          <p:cNvSpPr txBox="1"/>
          <p:nvPr/>
        </p:nvSpPr>
        <p:spPr>
          <a:xfrm>
            <a:off x="4403684" y="5956944"/>
            <a:ext cx="338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Baskerville" panose="02020502070401020303" pitchFamily="18" charset="0"/>
                <a:ea typeface="Baskerville" panose="02020502070401020303" pitchFamily="18" charset="0"/>
              </a:rPr>
              <a:t>Karen Beavers 1954-2018</a:t>
            </a:r>
          </a:p>
          <a:p>
            <a:pPr algn="ctr"/>
            <a:r>
              <a:rPr lang="en-US">
                <a:latin typeface="Baskerville" panose="02020502070401020303" pitchFamily="18" charset="0"/>
                <a:ea typeface="Baskerville" panose="02020502070401020303" pitchFamily="18" charset="0"/>
              </a:rPr>
              <a:t>Lawton High School Adviser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16DCA8-C4FC-1E48-982C-D3E76FEC5A67}"/>
              </a:ext>
            </a:extLst>
          </p:cNvPr>
          <p:cNvSpPr txBox="1"/>
          <p:nvPr/>
        </p:nvSpPr>
        <p:spPr>
          <a:xfrm>
            <a:off x="4051193" y="1577460"/>
            <a:ext cx="68330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>
                <a:latin typeface="Baskerville" panose="02020502070401020303" pitchFamily="18" charset="0"/>
                <a:ea typeface="Baskerville" panose="02020502070401020303" pitchFamily="18" charset="0"/>
              </a:rPr>
              <a:t>Named for our dear friend and an amazing teacher who passed away in 2018. Karen was known for her abilities to foster excellent student leaders. </a:t>
            </a:r>
          </a:p>
          <a:p>
            <a:pPr algn="ctr"/>
            <a:r>
              <a:rPr lang="en-US" i="1">
                <a:latin typeface="Baskerville" panose="02020502070401020303" pitchFamily="18" charset="0"/>
                <a:ea typeface="Baskerville" panose="02020502070401020303" pitchFamily="18" charset="0"/>
              </a:rPr>
              <a:t>We miss her, always. </a:t>
            </a:r>
          </a:p>
        </p:txBody>
      </p:sp>
    </p:spTree>
    <p:extLst>
      <p:ext uri="{BB962C8B-B14F-4D97-AF65-F5344CB8AC3E}">
        <p14:creationId xmlns:p14="http://schemas.microsoft.com/office/powerpoint/2010/main" val="12130759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The Karen Beavers</a:t>
            </a:r>
            <a:br>
              <a:rPr lang="en-US" sz="4400">
                <a:latin typeface="Charlemagne Std" pitchFamily="82" charset="77"/>
              </a:rPr>
            </a:br>
            <a:r>
              <a:rPr lang="en-US" sz="4400">
                <a:latin typeface="Charlemagne Std" pitchFamily="82" charset="77"/>
              </a:rPr>
              <a:t>Yearbook </a:t>
            </a:r>
            <a:r>
              <a:rPr lang="en-US" sz="4400">
                <a:solidFill>
                  <a:schemeClr val="accent1"/>
                </a:solidFill>
                <a:latin typeface="Charlemagne Std" pitchFamily="82" charset="77"/>
              </a:rPr>
              <a:t>Editor</a:t>
            </a:r>
            <a:br>
              <a:rPr lang="en-US" sz="4400">
                <a:latin typeface="Charlemagne Std" pitchFamily="82" charset="77"/>
              </a:rPr>
            </a:br>
            <a:r>
              <a:rPr lang="en-US" sz="4400">
                <a:latin typeface="Charlemagne Std" pitchFamily="82" charset="77"/>
              </a:rPr>
              <a:t>of the Year</a:t>
            </a:r>
            <a:br>
              <a:rPr lang="en-US">
                <a:latin typeface="Charlemagne Std" pitchFamily="82" charset="77"/>
              </a:rPr>
            </a:br>
            <a:r>
              <a:rPr lang="en-US" sz="4000">
                <a:latin typeface="Charlemagne Std" pitchFamily="82" charset="77"/>
              </a:rPr>
              <a:t>ALL</a:t>
            </a:r>
            <a:r>
              <a:rPr lang="en-US" sz="4900">
                <a:latin typeface="Charlemagne Std" pitchFamily="82" charset="77"/>
              </a:rPr>
              <a:t> </a:t>
            </a:r>
            <a:r>
              <a:rPr lang="en-US" sz="3600">
                <a:latin typeface="Charlemagne Std" pitchFamily="82" charset="77"/>
              </a:rPr>
              <a:t>Divisions</a:t>
            </a:r>
            <a:endParaRPr lang="en-US">
              <a:latin typeface="Charlemagne Std" pitchFamily="8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09DECF-A4C8-4E02-47AC-6D5C311817DA}"/>
              </a:ext>
            </a:extLst>
          </p:cNvPr>
          <p:cNvSpPr txBox="1"/>
          <p:nvPr/>
        </p:nvSpPr>
        <p:spPr>
          <a:xfrm>
            <a:off x="1825602" y="3136610"/>
            <a:ext cx="73021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Christian Lynd</a:t>
            </a:r>
          </a:p>
          <a:p>
            <a:pPr algn="ctr"/>
            <a:r>
              <a:rPr lang="en-US" sz="40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Caney Valley High School</a:t>
            </a:r>
          </a:p>
        </p:txBody>
      </p:sp>
      <p:pic>
        <p:nvPicPr>
          <p:cNvPr id="8" name="Graphic 7" descr="Trophy">
            <a:extLst>
              <a:ext uri="{FF2B5EF4-FFF2-40B4-BE49-F238E27FC236}">
                <a16:creationId xmlns:a16="http://schemas.microsoft.com/office/drawing/2014/main" id="{B8AC7010-951A-42AC-A907-961E76885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7239" y="2367169"/>
            <a:ext cx="2123658" cy="212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8254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948" y="245209"/>
            <a:ext cx="8990504" cy="2447191"/>
          </a:xfrm>
        </p:spPr>
        <p:txBody>
          <a:bodyPr>
            <a:noAutofit/>
          </a:bodyPr>
          <a:lstStyle/>
          <a:p>
            <a:r>
              <a:rPr lang="en-US" sz="4000">
                <a:latin typeface="Charlemagne Std" pitchFamily="82" charset="77"/>
              </a:rPr>
              <a:t>Overall Yearbook Critical Service Awards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1208" y="1786124"/>
            <a:ext cx="7091917" cy="4619965"/>
          </a:xfrm>
        </p:spPr>
        <p:txBody>
          <a:bodyPr>
            <a:normAutofit/>
          </a:bodyPr>
          <a:lstStyle/>
          <a:p>
            <a:r>
              <a:rPr lang="en-US">
                <a:latin typeface="Baskerville" panose="02020502070401020303" pitchFamily="18" charset="0"/>
                <a:ea typeface="Baskerville" panose="02020502070401020303" pitchFamily="18" charset="0"/>
              </a:rPr>
              <a:t>4 levels of achievement from lowest to highest:</a:t>
            </a:r>
          </a:p>
          <a:p>
            <a:pPr lvl="1"/>
            <a:r>
              <a:rPr lang="en-US">
                <a:latin typeface="Baskerville" panose="02020502070401020303" pitchFamily="18" charset="0"/>
                <a:ea typeface="Baskerville" panose="02020502070401020303" pitchFamily="18" charset="0"/>
              </a:rPr>
              <a:t>Merit</a:t>
            </a:r>
          </a:p>
          <a:p>
            <a:pPr lvl="1"/>
            <a:r>
              <a:rPr lang="en-US">
                <a:latin typeface="Baskerville" panose="02020502070401020303" pitchFamily="18" charset="0"/>
                <a:ea typeface="Baskerville" panose="02020502070401020303" pitchFamily="18" charset="0"/>
              </a:rPr>
              <a:t>Distinguished Merit</a:t>
            </a:r>
          </a:p>
          <a:p>
            <a:pPr lvl="1"/>
            <a:r>
              <a:rPr lang="en-US">
                <a:latin typeface="Baskerville" panose="02020502070401020303" pitchFamily="18" charset="0"/>
                <a:ea typeface="Baskerville" panose="02020502070401020303" pitchFamily="18" charset="0"/>
              </a:rPr>
              <a:t>Honors</a:t>
            </a:r>
          </a:p>
          <a:p>
            <a:pPr lvl="1"/>
            <a:r>
              <a:rPr lang="en-US">
                <a:latin typeface="Baskerville" panose="02020502070401020303" pitchFamily="18" charset="0"/>
                <a:ea typeface="Baskerville" panose="02020502070401020303" pitchFamily="18" charset="0"/>
              </a:rPr>
              <a:t>Highest Honors</a:t>
            </a:r>
          </a:p>
          <a:p>
            <a:r>
              <a:rPr lang="en-US">
                <a:latin typeface="Baskerville" panose="02020502070401020303" pitchFamily="18" charset="0"/>
                <a:ea typeface="Baskerville" panose="02020502070401020303" pitchFamily="18" charset="0"/>
              </a:rPr>
              <a:t>The top scoring books in Highest Honors are also All-Oklahoma winners</a:t>
            </a:r>
          </a:p>
          <a:p>
            <a:r>
              <a:rPr lang="en-US">
                <a:latin typeface="Baskerville" panose="02020502070401020303" pitchFamily="18" charset="0"/>
                <a:ea typeface="Baskerville" panose="02020502070401020303" pitchFamily="18" charset="0"/>
              </a:rPr>
              <a:t>The top scoring book in each division is the Sweepstakes winner</a:t>
            </a:r>
          </a:p>
          <a:p>
            <a:r>
              <a:rPr lang="en-US">
                <a:latin typeface="Baskerville" panose="02020502070401020303" pitchFamily="18" charset="0"/>
                <a:ea typeface="Baskerville" panose="02020502070401020303" pitchFamily="18" charset="0"/>
              </a:rPr>
              <a:t>For 2025, we had no distinctions of Merit, or Distinguished Merit, so we will start with Honors</a:t>
            </a:r>
          </a:p>
        </p:txBody>
      </p:sp>
      <p:pic>
        <p:nvPicPr>
          <p:cNvPr id="5" name="Graphic 4" descr="Diploma">
            <a:extLst>
              <a:ext uri="{FF2B5EF4-FFF2-40B4-BE49-F238E27FC236}">
                <a16:creationId xmlns:a16="http://schemas.microsoft.com/office/drawing/2014/main" id="{69D68635-1C61-EF46-8BD7-E9F5FB427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4403" y="2032482"/>
            <a:ext cx="2793036" cy="279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1824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Honors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2374726"/>
            <a:ext cx="7708898" cy="210854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Elgin Middle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Thomas Fay Custer Schools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Eisenhower Middle School</a:t>
            </a:r>
          </a:p>
        </p:txBody>
      </p:sp>
    </p:spTree>
    <p:extLst>
      <p:ext uri="{BB962C8B-B14F-4D97-AF65-F5344CB8AC3E}">
        <p14:creationId xmlns:p14="http://schemas.microsoft.com/office/powerpoint/2010/main" val="320809613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Honors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1" y="2271740"/>
            <a:ext cx="7708898" cy="30610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Bishop Kelley High School</a:t>
            </a:r>
          </a:p>
          <a:p>
            <a:pPr marL="0" indent="0" algn="ctr">
              <a:buNone/>
            </a:pPr>
            <a:r>
              <a:rPr lang="en-US" sz="3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Lawton High School</a:t>
            </a:r>
          </a:p>
          <a:p>
            <a:pPr marL="0" indent="0" algn="ctr">
              <a:buNone/>
            </a:pPr>
            <a:r>
              <a:rPr lang="en-US" sz="3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Charles Page High School</a:t>
            </a:r>
          </a:p>
          <a:p>
            <a:pPr marL="0" indent="0" algn="ctr">
              <a:buNone/>
            </a:pPr>
            <a:r>
              <a:rPr lang="en-US" sz="3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Piedmont High School</a:t>
            </a:r>
          </a:p>
          <a:p>
            <a:pPr marL="0" indent="0" algn="ctr">
              <a:buNone/>
            </a:pPr>
            <a:endParaRPr lang="en-US" sz="3800">
              <a:solidFill>
                <a:schemeClr val="accent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4879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Honors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6390" y="2483214"/>
            <a:ext cx="7708898" cy="36030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Southmoore High School</a:t>
            </a:r>
          </a:p>
          <a:p>
            <a:pPr marL="0" indent="0" algn="ctr">
              <a:buNone/>
            </a:pPr>
            <a:r>
              <a:rPr lang="en-US" sz="3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Norman High School</a:t>
            </a:r>
          </a:p>
          <a:p>
            <a:pPr marL="0" indent="0" algn="ctr">
              <a:buNone/>
            </a:pPr>
            <a:r>
              <a:rPr lang="en-US" sz="3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Putnam City North High School</a:t>
            </a:r>
          </a:p>
          <a:p>
            <a:pPr marL="0" indent="0" algn="ctr">
              <a:buNone/>
            </a:pPr>
            <a:r>
              <a:rPr lang="en-US" sz="38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Jenks High School</a:t>
            </a:r>
          </a:p>
          <a:p>
            <a:pPr marL="0" indent="0" algn="ctr">
              <a:buNone/>
            </a:pPr>
            <a:endParaRPr lang="en-US" sz="3800">
              <a:solidFill>
                <a:schemeClr val="accent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2432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Charlemagne Std" pitchFamily="82" charset="77"/>
              </a:rPr>
              <a:t>Highest Honors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5746" y="2068246"/>
            <a:ext cx="8270186" cy="47897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Caney Valley High School</a:t>
            </a:r>
          </a:p>
          <a:p>
            <a:pPr marL="0" indent="0" algn="ctr">
              <a:buNone/>
            </a:pPr>
            <a:r>
              <a:rPr lang="en-US" sz="36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COACH Academic Classes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Elgin High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Highland East Junior High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Harding Charter Preparatory High School</a:t>
            </a:r>
          </a:p>
        </p:txBody>
      </p:sp>
    </p:spTree>
    <p:extLst>
      <p:ext uri="{BB962C8B-B14F-4D97-AF65-F5344CB8AC3E}">
        <p14:creationId xmlns:p14="http://schemas.microsoft.com/office/powerpoint/2010/main" val="167132399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277" y="162666"/>
            <a:ext cx="7114123" cy="1727094"/>
          </a:xfrm>
        </p:spPr>
        <p:txBody>
          <a:bodyPr>
            <a:noAutofit/>
          </a:bodyPr>
          <a:lstStyle/>
          <a:p>
            <a:r>
              <a:rPr lang="en-US" sz="4000">
                <a:latin typeface="Charlemagne Std" pitchFamily="82" charset="77"/>
              </a:rPr>
              <a:t>Highest Honors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5753" y="1826233"/>
            <a:ext cx="9291878" cy="43843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Eisenhower High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Tahlequah High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Holland Hall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Bishop McGuinness Catholic High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MacArthur High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Community Christian School</a:t>
            </a:r>
          </a:p>
          <a:p>
            <a:pPr marL="0" indent="0" algn="ctr">
              <a:buNone/>
            </a:pPr>
            <a:endParaRPr lang="en-US" sz="3600">
              <a:solidFill>
                <a:schemeClr val="accent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38913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chemeClr val="tx1">
                    <a:lumMod val="65000"/>
                    <a:lumOff val="35000"/>
                  </a:schemeClr>
                </a:solidFill>
                <a:latin typeface="Charlemagne Std" pitchFamily="82" charset="77"/>
              </a:rPr>
              <a:t>Highest Honors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8237" y="2049202"/>
            <a:ext cx="7909839" cy="44489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Edmond North High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Yukon High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Casady Schools</a:t>
            </a:r>
          </a:p>
          <a:p>
            <a:pPr marL="0" indent="0" algn="ctr">
              <a:buNone/>
            </a:pPr>
            <a:r>
              <a:rPr lang="en-US" sz="36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Edmond Memorial High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Edmond Santa Fe High School</a:t>
            </a:r>
          </a:p>
        </p:txBody>
      </p:sp>
    </p:spTree>
    <p:extLst>
      <p:ext uri="{BB962C8B-B14F-4D97-AF65-F5344CB8AC3E}">
        <p14:creationId xmlns:p14="http://schemas.microsoft.com/office/powerpoint/2010/main" val="140017282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B4DE7-9059-274B-8318-F966E5B657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6284" y="2583493"/>
            <a:ext cx="5223371" cy="1691014"/>
          </a:xfrm>
        </p:spPr>
        <p:txBody>
          <a:bodyPr>
            <a:normAutofit fontScale="90000"/>
          </a:bodyPr>
          <a:lstStyle/>
          <a:p>
            <a:r>
              <a:rPr lang="en-US" sz="4000"/>
              <a:t>ALL-OKLAHOMA</a:t>
            </a:r>
            <a:br>
              <a:rPr lang="en-US" sz="4000"/>
            </a:br>
            <a:br>
              <a:rPr lang="en-US" sz="4000"/>
            </a:br>
            <a:r>
              <a:rPr lang="en-US" sz="4000"/>
              <a:t>TOP BOOKS IN EACH DIVISION</a:t>
            </a:r>
            <a:br>
              <a:rPr lang="en-US" sz="4000"/>
            </a:br>
            <a:r>
              <a:rPr lang="en-US" sz="2000" cap="none" spc="0">
                <a:latin typeface="+mn-lt"/>
              </a:rPr>
              <a:t>(usually 2-5 books)</a:t>
            </a:r>
            <a:endParaRPr lang="en-US" sz="2000" spc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02763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4386" y="472908"/>
            <a:ext cx="5978414" cy="1970010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All-Oklahoma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387" y="3127404"/>
            <a:ext cx="9991898" cy="34844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US" sz="4000">
              <a:solidFill>
                <a:srgbClr val="B02228"/>
              </a:solidFill>
            </a:endParaRPr>
          </a:p>
          <a:p>
            <a:pPr marL="0" indent="0" algn="ctr">
              <a:buNone/>
            </a:pPr>
            <a:endParaRPr lang="en-US" sz="4000">
              <a:solidFill>
                <a:srgbClr val="B02228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3E1EA7-F922-874D-ADE0-B0E25044E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301" y="472908"/>
            <a:ext cx="3962400" cy="21863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80138C-EFDB-6E6C-64D8-8E0F1D80A146}"/>
              </a:ext>
            </a:extLst>
          </p:cNvPr>
          <p:cNvSpPr txBox="1"/>
          <p:nvPr/>
        </p:nvSpPr>
        <p:spPr>
          <a:xfrm>
            <a:off x="1597450" y="2650420"/>
            <a:ext cx="91657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Caney Valley High School</a:t>
            </a:r>
          </a:p>
          <a:p>
            <a:pPr algn="ctr"/>
            <a:r>
              <a:rPr lang="en-US" sz="3600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Harding Charter Preparatory High School</a:t>
            </a:r>
          </a:p>
          <a:p>
            <a:pPr algn="ctr"/>
            <a:r>
              <a:rPr lang="en-US" sz="3600" err="1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Riverfield</a:t>
            </a:r>
            <a:r>
              <a:rPr lang="en-US" sz="3600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Country Day School</a:t>
            </a:r>
          </a:p>
          <a:p>
            <a:pPr algn="ctr"/>
            <a:r>
              <a:rPr lang="en-US" sz="3600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Highland East Junior High School</a:t>
            </a:r>
          </a:p>
          <a:p>
            <a:pPr algn="ctr"/>
            <a:endParaRPr lang="en-US" sz="3600">
              <a:solidFill>
                <a:schemeClr val="accent2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42460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7892" y="422512"/>
            <a:ext cx="6617242" cy="4952492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All-Oklahoma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760" y="2513638"/>
            <a:ext cx="10190480" cy="37794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Community Christian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Holland Hall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Bishop McGuinness Catholic High School</a:t>
            </a:r>
          </a:p>
          <a:p>
            <a:pPr marL="0" indent="0" algn="ctr">
              <a:buNone/>
            </a:pPr>
            <a:r>
              <a:rPr lang="en-US" sz="3600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MacArthur High School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F58EF9-7807-5E47-A1D2-DED7B4FCD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301" y="472908"/>
            <a:ext cx="3962400" cy="218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5954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207" y="472908"/>
            <a:ext cx="5736073" cy="1461087"/>
          </a:xfrm>
        </p:spPr>
        <p:txBody>
          <a:bodyPr>
            <a:normAutofit/>
          </a:bodyPr>
          <a:lstStyle/>
          <a:p>
            <a:r>
              <a:rPr lang="en-US" sz="4400">
                <a:latin typeface="Charlemagne Std" pitchFamily="82" charset="77"/>
              </a:rPr>
              <a:t>All-Oklahoma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0454" y="2780606"/>
            <a:ext cx="8472745" cy="36044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b="1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US" sz="4000">
              <a:solidFill>
                <a:srgbClr val="B02228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460FA7-8903-F842-9BB1-78BF63C05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301" y="472908"/>
            <a:ext cx="3962400" cy="21863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A76EA8-0B76-6FBF-AABB-EB042B9F8538}"/>
              </a:ext>
            </a:extLst>
          </p:cNvPr>
          <p:cNvSpPr txBox="1"/>
          <p:nvPr/>
        </p:nvSpPr>
        <p:spPr>
          <a:xfrm>
            <a:off x="1115046" y="2465078"/>
            <a:ext cx="99619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Edmond Santa Fe High School</a:t>
            </a:r>
          </a:p>
          <a:p>
            <a:pPr algn="ctr"/>
            <a:r>
              <a:rPr lang="en-US" sz="3600" err="1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3600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algn="ctr"/>
            <a:r>
              <a:rPr lang="en-US" sz="3600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Casady School</a:t>
            </a:r>
          </a:p>
          <a:p>
            <a:pPr algn="ctr"/>
            <a:r>
              <a:rPr lang="en-US" sz="3600">
                <a:solidFill>
                  <a:schemeClr val="accent2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25970086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B8E7D-69D1-E040-B731-9FF7646D0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680" y="463804"/>
            <a:ext cx="8299418" cy="1492132"/>
          </a:xfrm>
        </p:spPr>
        <p:txBody>
          <a:bodyPr>
            <a:normAutofit fontScale="90000"/>
          </a:bodyPr>
          <a:lstStyle/>
          <a:p>
            <a:r>
              <a:rPr lang="en-US" sz="4400" b="1">
                <a:latin typeface="Charlemagne Std" pitchFamily="82" charset="77"/>
              </a:rPr>
              <a:t>The top-scoring book in each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1D621-051A-0149-9787-9BF3A9CBA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56902"/>
            <a:ext cx="7708898" cy="37715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/>
              <a:t>SWEEPSTAKES!</a:t>
            </a:r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endParaRPr lang="en-US" b="1"/>
          </a:p>
          <a:p>
            <a:pPr marL="0" indent="0" algn="ctr">
              <a:buNone/>
            </a:pPr>
            <a:r>
              <a:rPr lang="en-US" sz="2400" b="1" i="1"/>
              <a:t>All kinds of bragging rights . . 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3D5CEA-4BFC-594D-BBCF-9972FFCB4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3665" y="0"/>
            <a:ext cx="4916978" cy="491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23798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107" y="365866"/>
            <a:ext cx="10686122" cy="2366824"/>
          </a:xfrm>
        </p:spPr>
        <p:txBody>
          <a:bodyPr>
            <a:normAutofit/>
          </a:bodyPr>
          <a:lstStyle/>
          <a:p>
            <a:r>
              <a:rPr lang="en-US" sz="4400">
                <a:latin typeface="Baskerville Old Face" panose="02020602080505020303" pitchFamily="18" charset="77"/>
              </a:rPr>
              <a:t>Charles E. “Colonel” </a:t>
            </a:r>
            <a:r>
              <a:rPr lang="en-US" sz="4400" err="1">
                <a:latin typeface="Baskerville Old Face" panose="02020602080505020303" pitchFamily="18" charset="77"/>
              </a:rPr>
              <a:t>Savedge</a:t>
            </a:r>
            <a:r>
              <a:rPr lang="en-US" sz="4400">
                <a:latin typeface="Baskerville Old Face" panose="02020602080505020303" pitchFamily="18" charset="77"/>
              </a:rPr>
              <a:t> </a:t>
            </a:r>
            <a:r>
              <a:rPr lang="en-US" sz="4400">
                <a:solidFill>
                  <a:schemeClr val="accent1"/>
                </a:solidFill>
                <a:latin typeface="Baskerville Old Face" panose="02020602080505020303" pitchFamily="18" charset="77"/>
              </a:rPr>
              <a:t>Sweepstakes</a:t>
            </a:r>
            <a:r>
              <a:rPr lang="en-US" sz="4400">
                <a:solidFill>
                  <a:srgbClr val="C00000"/>
                </a:solidFill>
                <a:latin typeface="Baskerville Old Face" panose="02020602080505020303" pitchFamily="18" charset="77"/>
              </a:rPr>
              <a:t> </a:t>
            </a:r>
            <a:r>
              <a:rPr lang="en-US" sz="4400">
                <a:latin typeface="Baskerville Old Face" panose="02020602080505020303" pitchFamily="18" charset="77"/>
              </a:rPr>
              <a:t>Winner</a:t>
            </a:r>
            <a:br>
              <a:rPr lang="en-US">
                <a:latin typeface="Baskerville Old Face" panose="02020602080505020303" pitchFamily="18" charset="77"/>
              </a:rPr>
            </a:br>
            <a:r>
              <a:rPr lang="en-US" sz="3200">
                <a:latin typeface="Baskerville Old Face" panose="02020602080505020303" pitchFamily="18" charset="77"/>
              </a:rPr>
              <a:t>Division III</a:t>
            </a:r>
            <a:endParaRPr lang="en-US">
              <a:latin typeface="Baskerville Old Face" panose="02020602080505020303" pitchFamily="18" charset="7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954" y="2732690"/>
            <a:ext cx="10109605" cy="1967182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4800" b="1">
                <a:latin typeface="Baskerville" panose="02020502070401020303" pitchFamily="18" charset="0"/>
                <a:ea typeface="Baskerville" panose="02020502070401020303" pitchFamily="18" charset="0"/>
              </a:rPr>
              <a:t>Highland East Junior High School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4800">
                <a:latin typeface="Baskerville" panose="02020502070401020303" pitchFamily="18" charset="0"/>
                <a:ea typeface="Baskerville" panose="02020502070401020303" pitchFamily="18" charset="0"/>
              </a:rPr>
              <a:t>The Cougar</a:t>
            </a:r>
          </a:p>
        </p:txBody>
      </p:sp>
    </p:spTree>
    <p:extLst>
      <p:ext uri="{BB962C8B-B14F-4D97-AF65-F5344CB8AC3E}">
        <p14:creationId xmlns:p14="http://schemas.microsoft.com/office/powerpoint/2010/main" val="132485459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627" y="233786"/>
            <a:ext cx="10575087" cy="3637174"/>
          </a:xfrm>
        </p:spPr>
        <p:txBody>
          <a:bodyPr/>
          <a:lstStyle/>
          <a:p>
            <a:r>
              <a:rPr lang="en-US" sz="4000">
                <a:latin typeface="Charlemagne Std" pitchFamily="82" charset="77"/>
              </a:rPr>
              <a:t>Charles E. “Colonel” </a:t>
            </a:r>
            <a:r>
              <a:rPr lang="en-US" sz="4000" err="1">
                <a:latin typeface="Charlemagne Std" pitchFamily="82" charset="77"/>
              </a:rPr>
              <a:t>Savedge</a:t>
            </a:r>
            <a:r>
              <a:rPr lang="en-US" sz="4000">
                <a:latin typeface="Charlemagne Std" pitchFamily="82" charset="77"/>
              </a:rPr>
              <a:t> </a:t>
            </a:r>
            <a:r>
              <a:rPr lang="en-US" sz="4000">
                <a:solidFill>
                  <a:schemeClr val="accent1"/>
                </a:solidFill>
                <a:latin typeface="Charlemagne Std" pitchFamily="82" charset="77"/>
              </a:rPr>
              <a:t>Sweepstakes</a:t>
            </a:r>
            <a:r>
              <a:rPr lang="en-US" sz="4000">
                <a:solidFill>
                  <a:srgbClr val="C00000"/>
                </a:solidFill>
                <a:latin typeface="Charlemagne Std" pitchFamily="82" charset="77"/>
              </a:rPr>
              <a:t> </a:t>
            </a:r>
            <a:r>
              <a:rPr lang="en-US" sz="4000">
                <a:latin typeface="Charlemagne Std" pitchFamily="82" charset="77"/>
              </a:rPr>
              <a:t>Winner</a:t>
            </a:r>
            <a:br>
              <a:rPr lang="en-US">
                <a:latin typeface="Charlemagne Std" pitchFamily="82" charset="77"/>
              </a:rPr>
            </a:br>
            <a:r>
              <a:rPr lang="en-US" sz="3200">
                <a:latin typeface="Charlemagne Std" pitchFamily="82" charset="77"/>
              </a:rPr>
              <a:t>Division II</a:t>
            </a:r>
            <a:endParaRPr lang="en-US" sz="2900">
              <a:latin typeface="Charlemagne Std" pitchFamily="82" charset="7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0237" y="2897333"/>
            <a:ext cx="10475366" cy="1813656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4400" b="1">
                <a:latin typeface="Baskerville" panose="02020502070401020303" pitchFamily="18" charset="0"/>
                <a:ea typeface="Baskerville" panose="02020502070401020303" pitchFamily="18" charset="0"/>
              </a:rPr>
              <a:t>Bishop McGuinness Catholic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4400" b="1">
                <a:latin typeface="Baskerville" panose="02020502070401020303" pitchFamily="18" charset="0"/>
                <a:ea typeface="Baskerville" panose="02020502070401020303" pitchFamily="18" charset="0"/>
              </a:rPr>
              <a:t>High School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4400">
                <a:latin typeface="Baskerville" panose="02020502070401020303" pitchFamily="18" charset="0"/>
                <a:ea typeface="Baskerville" panose="02020502070401020303" pitchFamily="18" charset="0"/>
              </a:rPr>
              <a:t>Chi Rho</a:t>
            </a:r>
          </a:p>
        </p:txBody>
      </p:sp>
    </p:spTree>
    <p:extLst>
      <p:ext uri="{BB962C8B-B14F-4D97-AF65-F5344CB8AC3E}">
        <p14:creationId xmlns:p14="http://schemas.microsoft.com/office/powerpoint/2010/main" val="107816626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67" y="203306"/>
            <a:ext cx="10448462" cy="2214073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Charlemagne Std" pitchFamily="82" charset="77"/>
              </a:rPr>
              <a:t>Charles E. “Colonel” </a:t>
            </a:r>
            <a:r>
              <a:rPr lang="en-US" sz="4400" err="1">
                <a:latin typeface="Charlemagne Std" pitchFamily="82" charset="77"/>
              </a:rPr>
              <a:t>Savedge</a:t>
            </a:r>
            <a:r>
              <a:rPr lang="en-US" sz="4400">
                <a:latin typeface="Charlemagne Std" pitchFamily="82" charset="77"/>
              </a:rPr>
              <a:t> </a:t>
            </a:r>
            <a:r>
              <a:rPr lang="en-US" sz="4400">
                <a:solidFill>
                  <a:schemeClr val="accent1"/>
                </a:solidFill>
                <a:latin typeface="Charlemagne Std" pitchFamily="82" charset="77"/>
              </a:rPr>
              <a:t>Sweepstakes</a:t>
            </a:r>
            <a:r>
              <a:rPr lang="en-US" sz="4400">
                <a:latin typeface="Charlemagne Std" pitchFamily="82" charset="77"/>
              </a:rPr>
              <a:t> Winner</a:t>
            </a:r>
            <a:br>
              <a:rPr lang="en-US">
                <a:latin typeface="Charlemagne Std" pitchFamily="82" charset="77"/>
              </a:rPr>
            </a:br>
            <a:r>
              <a:rPr lang="en-US" sz="3600">
                <a:latin typeface="Charlemagne Std" pitchFamily="82" charset="77"/>
              </a:rPr>
              <a:t>Division I</a:t>
            </a:r>
            <a:endParaRPr lang="en-US">
              <a:latin typeface="Charlemagne Std" pitchFamily="82" charset="7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1667" y="2771579"/>
            <a:ext cx="10448462" cy="166904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4800" b="1" err="1"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4800" b="1"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4800">
                <a:latin typeface="Baskerville" panose="02020502070401020303" pitchFamily="18" charset="0"/>
                <a:ea typeface="Baskerville" panose="02020502070401020303" pitchFamily="18" charset="0"/>
              </a:rPr>
              <a:t>The Prowler</a:t>
            </a:r>
          </a:p>
        </p:txBody>
      </p:sp>
    </p:spTree>
    <p:extLst>
      <p:ext uri="{BB962C8B-B14F-4D97-AF65-F5344CB8AC3E}">
        <p14:creationId xmlns:p14="http://schemas.microsoft.com/office/powerpoint/2010/main" val="171958872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5923" y="338544"/>
            <a:ext cx="10734806" cy="1492132"/>
          </a:xfrm>
        </p:spPr>
        <p:txBody>
          <a:bodyPr>
            <a:noAutofit/>
          </a:bodyPr>
          <a:lstStyle/>
          <a:p>
            <a:r>
              <a:rPr lang="en-US" sz="4000">
                <a:latin typeface="Charlemagne Std" pitchFamily="82" charset="77"/>
              </a:rPr>
              <a:t>Liz Burdette Yearbook Adviser</a:t>
            </a:r>
            <a:br>
              <a:rPr lang="en-US" sz="4000">
                <a:latin typeface="Charlemagne Std" pitchFamily="82" charset="77"/>
              </a:rPr>
            </a:br>
            <a:r>
              <a:rPr lang="en-US" sz="4000">
                <a:latin typeface="Charlemagne Std" pitchFamily="82" charset="77"/>
              </a:rPr>
              <a:t>of the Year Award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585" y="3125026"/>
            <a:ext cx="7442276" cy="2379186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4000" b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Jana DeLong</a:t>
            </a:r>
            <a:endParaRPr lang="en-US" sz="4000">
              <a:solidFill>
                <a:schemeClr val="accent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4000" err="1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Westmoore</a:t>
            </a:r>
            <a:r>
              <a:rPr lang="en-US" sz="4000">
                <a:solidFill>
                  <a:schemeClr val="accent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High School</a:t>
            </a:r>
          </a:p>
        </p:txBody>
      </p:sp>
      <p:pic>
        <p:nvPicPr>
          <p:cNvPr id="5" name="Graphic 4" descr="Trophy">
            <a:extLst>
              <a:ext uri="{FF2B5EF4-FFF2-40B4-BE49-F238E27FC236}">
                <a16:creationId xmlns:a16="http://schemas.microsoft.com/office/drawing/2014/main" id="{D1027A0A-1694-8BE1-D095-89A02050A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13861" y="1967628"/>
            <a:ext cx="2698563" cy="269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6408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8583" y="1741714"/>
            <a:ext cx="7989000" cy="46271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cap="none" spc="0"/>
              <a:t>Congratulations to </a:t>
            </a:r>
            <a:br>
              <a:rPr lang="en-US" sz="5400" cap="none" spc="0"/>
            </a:br>
            <a:r>
              <a:rPr lang="en-US" sz="5400" cap="none" spc="0"/>
              <a:t>all the winners!</a:t>
            </a:r>
            <a:br>
              <a:rPr lang="en-US" sz="5400" cap="none" spc="0"/>
            </a:br>
            <a:r>
              <a:rPr lang="en-US" sz="5400" cap="none" spc="0"/>
              <a:t>See you next year! </a:t>
            </a:r>
            <a:br>
              <a:rPr lang="en-US" sz="5400" cap="none" spc="0"/>
            </a:br>
            <a:br>
              <a:rPr lang="en-US" sz="5400" cap="none" spc="0"/>
            </a:br>
            <a:r>
              <a:rPr lang="en-US" sz="4000" cap="none" spc="0">
                <a:latin typeface="+mn-lt"/>
              </a:rPr>
              <a:t>Advisers, stop at registration on your way out for your scorebook and additional </a:t>
            </a:r>
            <a:br>
              <a:rPr lang="en-US" sz="4000" cap="none" spc="0">
                <a:latin typeface="+mn-lt"/>
              </a:rPr>
            </a:br>
            <a:r>
              <a:rPr lang="en-US" sz="4000" cap="none" spc="0">
                <a:latin typeface="+mn-lt"/>
              </a:rPr>
              <a:t>award certificates.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1312BE-39E8-6E46-9E9C-8644F28FB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8203"/>
            <a:ext cx="2851820" cy="141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9629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MD 24 Awards Presentation" id="{2E47B7D5-988E-8F46-A369-5B32F0146C48}" vid="{73DD8FD3-2219-884A-A51E-1637C75BC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{0A295D2E-1743-FE40-9BDC-DDBC1050434E}tf10001119</Template>
  <TotalTime>0</TotalTime>
  <Words>5438</Words>
  <Application>Microsoft Macintosh PowerPoint</Application>
  <PresentationFormat>Widescreen</PresentationFormat>
  <Paragraphs>1115</Paragraphs>
  <Slides>130</Slides>
  <Notes>66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130</vt:i4>
      </vt:variant>
    </vt:vector>
  </HeadingPairs>
  <TitlesOfParts>
    <vt:vector size="143" baseType="lpstr">
      <vt:lpstr>Arial</vt:lpstr>
      <vt:lpstr>Baskerville</vt:lpstr>
      <vt:lpstr>Baskerville Old Face</vt:lpstr>
      <vt:lpstr>BIG CASLON MEDIUM</vt:lpstr>
      <vt:lpstr>Book Antiqua</vt:lpstr>
      <vt:lpstr>Britannic Bold</vt:lpstr>
      <vt:lpstr>Calibri</vt:lpstr>
      <vt:lpstr>Charlemagne Std</vt:lpstr>
      <vt:lpstr>Gill Sans MT</vt:lpstr>
      <vt:lpstr>Impact</vt:lpstr>
      <vt:lpstr>Lucida Blackletter</vt:lpstr>
      <vt:lpstr>Trattatello</vt:lpstr>
      <vt:lpstr>Badge</vt:lpstr>
      <vt:lpstr>PowerPoint Presentation</vt:lpstr>
      <vt:lpstr>A few quick notes</vt:lpstr>
      <vt:lpstr>Individual Category student awards</vt:lpstr>
      <vt:lpstr>Overall Ad Section/ Content Division III</vt:lpstr>
      <vt:lpstr>Overall Ad Section/ Content Division II</vt:lpstr>
      <vt:lpstr>Overall Ad Section/ Content Division I</vt:lpstr>
      <vt:lpstr>Ad Page or Spread Division III</vt:lpstr>
      <vt:lpstr>Ad Page or Spread Division II</vt:lpstr>
      <vt:lpstr>Ad Page or Spread Division I</vt:lpstr>
      <vt:lpstr>Single Ad Division III</vt:lpstr>
      <vt:lpstr>Single Ad Division II</vt:lpstr>
      <vt:lpstr>Single Ad Division I</vt:lpstr>
      <vt:lpstr>Caption Writing Division III</vt:lpstr>
      <vt:lpstr>Caption Writing Division II</vt:lpstr>
      <vt:lpstr>Caption Writing Division I</vt:lpstr>
      <vt:lpstr>Headline Writing Division III</vt:lpstr>
      <vt:lpstr>Headline Writing Division II</vt:lpstr>
      <vt:lpstr>Headline Writing Division I</vt:lpstr>
      <vt:lpstr>Student Life Story Division III</vt:lpstr>
      <vt:lpstr>Student Life Story Division II</vt:lpstr>
      <vt:lpstr>Student Life Story Division I</vt:lpstr>
      <vt:lpstr>Academic Story Division III</vt:lpstr>
      <vt:lpstr>Academic Story Division II</vt:lpstr>
      <vt:lpstr>Academic Story Division I</vt:lpstr>
      <vt:lpstr>Organization Story Division III</vt:lpstr>
      <vt:lpstr>Organization Story Division II</vt:lpstr>
      <vt:lpstr>Organization Story Division I</vt:lpstr>
      <vt:lpstr>Sports Story Division III</vt:lpstr>
      <vt:lpstr>Sports Story Division II</vt:lpstr>
      <vt:lpstr>Sports Story Division I</vt:lpstr>
      <vt:lpstr>Personality Profile Story Division III</vt:lpstr>
      <vt:lpstr>Personality Profile Story Division II</vt:lpstr>
      <vt:lpstr>Personality Profile Story Division I</vt:lpstr>
      <vt:lpstr>Theme Development/Copy Division III</vt:lpstr>
      <vt:lpstr>Theme Development/Copy Division II</vt:lpstr>
      <vt:lpstr>Theme Development/Copy Division I</vt:lpstr>
      <vt:lpstr>Alternative Copy Division III</vt:lpstr>
      <vt:lpstr>Alternative Copy Division II</vt:lpstr>
      <vt:lpstr>Alternative Copy Division I</vt:lpstr>
      <vt:lpstr>Informational Graphic Division III</vt:lpstr>
      <vt:lpstr>Informational Graphic Division II</vt:lpstr>
      <vt:lpstr>Informational Graphic Division I</vt:lpstr>
      <vt:lpstr>Endsheets Division III</vt:lpstr>
      <vt:lpstr>Endsheets Division II</vt:lpstr>
      <vt:lpstr>Endsheets Division I</vt:lpstr>
      <vt:lpstr>Portrait Page or Spread Division III</vt:lpstr>
      <vt:lpstr>Portrait Page or Spread Division II</vt:lpstr>
      <vt:lpstr>Portrait Page or Spread Division I</vt:lpstr>
      <vt:lpstr>Academic Spread Division III</vt:lpstr>
      <vt:lpstr>Academic Spread Division II</vt:lpstr>
      <vt:lpstr>Academic Spread Division I</vt:lpstr>
      <vt:lpstr>Student Life Spread Division III</vt:lpstr>
      <vt:lpstr>Student Life Spread Division II</vt:lpstr>
      <vt:lpstr>Student Life Spread Division I</vt:lpstr>
      <vt:lpstr>Organization Spread Division III</vt:lpstr>
      <vt:lpstr>Organization Spread Division II</vt:lpstr>
      <vt:lpstr>Organization Spread Division I</vt:lpstr>
      <vt:lpstr>Sports Spread Division III</vt:lpstr>
      <vt:lpstr>Sports Spread Division II</vt:lpstr>
      <vt:lpstr>Sports Spread Division I</vt:lpstr>
      <vt:lpstr>Multi-Topic Spread Division III</vt:lpstr>
      <vt:lpstr>Multi-Topic Spread Division II</vt:lpstr>
      <vt:lpstr>Multi-Topic Spread Division I</vt:lpstr>
      <vt:lpstr>Feature Presentation Division III</vt:lpstr>
      <vt:lpstr>Feature Presentation Division II</vt:lpstr>
      <vt:lpstr>Feature Presentation Division I</vt:lpstr>
      <vt:lpstr>Folios Division III</vt:lpstr>
      <vt:lpstr>Folios Division II</vt:lpstr>
      <vt:lpstr>Folios Division I</vt:lpstr>
      <vt:lpstr>Headline Design Division III</vt:lpstr>
      <vt:lpstr>Headline Design Division II</vt:lpstr>
      <vt:lpstr>Headline Design Division I</vt:lpstr>
      <vt:lpstr>Theme Development/Design Division III</vt:lpstr>
      <vt:lpstr>Theme Development/Design Division II</vt:lpstr>
      <vt:lpstr>Theme Development/Design Division I</vt:lpstr>
      <vt:lpstr>Index Division III</vt:lpstr>
      <vt:lpstr>Index Division II</vt:lpstr>
      <vt:lpstr>Index Division I</vt:lpstr>
      <vt:lpstr>Packaging/Structure Division III</vt:lpstr>
      <vt:lpstr>Packaging/Structure Division II</vt:lpstr>
      <vt:lpstr>Packaging/Structure Division I</vt:lpstr>
      <vt:lpstr>Cover/First Impression Division III</vt:lpstr>
      <vt:lpstr>Cover/First Impression Division II</vt:lpstr>
      <vt:lpstr>Cover/First Impression Division I</vt:lpstr>
      <vt:lpstr>Sports Action Photo Division III</vt:lpstr>
      <vt:lpstr>Sports Action Photo Division II</vt:lpstr>
      <vt:lpstr>Sports Action Photo Division I</vt:lpstr>
      <vt:lpstr>Sports Feature Photo Division III</vt:lpstr>
      <vt:lpstr>Sports Feature Photo Division II</vt:lpstr>
      <vt:lpstr>Sports Feature Photo Division I</vt:lpstr>
      <vt:lpstr>Academic Photo Division III</vt:lpstr>
      <vt:lpstr>Academic Photo Division II</vt:lpstr>
      <vt:lpstr>Academic Photo Division I</vt:lpstr>
      <vt:lpstr>Student Life Photo Division III</vt:lpstr>
      <vt:lpstr>Student Life Photo Division II</vt:lpstr>
      <vt:lpstr>Student Life Photo Division I</vt:lpstr>
      <vt:lpstr>Organization Photo Division III</vt:lpstr>
      <vt:lpstr>Organization Photo Division II</vt:lpstr>
      <vt:lpstr>Organization Photo Division I</vt:lpstr>
      <vt:lpstr>Environmental Portrait Division III</vt:lpstr>
      <vt:lpstr>Environmental Portrait Division II</vt:lpstr>
      <vt:lpstr>Environmental Portrait Division I</vt:lpstr>
      <vt:lpstr>Photo Illustration Division III</vt:lpstr>
      <vt:lpstr>Photo Illustration Division II  </vt:lpstr>
      <vt:lpstr>Photo Illustration Division I  </vt:lpstr>
      <vt:lpstr>Social Media Strategy All DIVISIONs </vt:lpstr>
      <vt:lpstr>Diversity Award All Divisions</vt:lpstr>
      <vt:lpstr>Of-the-Year Awards  Writer Designer Photographer Editor Teacher</vt:lpstr>
      <vt:lpstr>The Laura Schaub Yearbook Designer of the Year All Divisions </vt:lpstr>
      <vt:lpstr>Yearbook Photographer of the Year All Divisions</vt:lpstr>
      <vt:lpstr>Yearbook Writer  of the Year All Divisions</vt:lpstr>
      <vt:lpstr>The Karen Beavers Memorial Yearbook Editor of the Year Award</vt:lpstr>
      <vt:lpstr>The Karen Beavers Yearbook Editor of the Year ALL Divisions</vt:lpstr>
      <vt:lpstr>Overall Yearbook Critical Service Awards</vt:lpstr>
      <vt:lpstr>Honors Division III</vt:lpstr>
      <vt:lpstr>Honors Division II</vt:lpstr>
      <vt:lpstr>Honors Division I</vt:lpstr>
      <vt:lpstr>Highest Honors Division III</vt:lpstr>
      <vt:lpstr>Highest Honors Division II</vt:lpstr>
      <vt:lpstr>Highest Honors Division I</vt:lpstr>
      <vt:lpstr>ALL-OKLAHOMA  TOP BOOKS IN EACH DIVISION (usually 2-5 books)</vt:lpstr>
      <vt:lpstr>All-Oklahoma Division III</vt:lpstr>
      <vt:lpstr>All-Oklahoma Division II</vt:lpstr>
      <vt:lpstr>All-Oklahoma Division I</vt:lpstr>
      <vt:lpstr>The top-scoring book in each division</vt:lpstr>
      <vt:lpstr>Charles E. “Colonel” Savedge Sweepstakes Winner Division III</vt:lpstr>
      <vt:lpstr>Charles E. “Colonel” Savedge Sweepstakes Winner Division II</vt:lpstr>
      <vt:lpstr>Charles E. “Colonel” Savedge Sweepstakes Winner Division I</vt:lpstr>
      <vt:lpstr>Liz Burdette Yearbook Adviser of the Year Award</vt:lpstr>
      <vt:lpstr>Congratulations to  all the winners! See you next year!   Advisers, stop at registration on your way out for your scorebook and additional  award certificates.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McNeese, Tonni</dc:creator>
  <cp:lastModifiedBy>OSMOIPA</cp:lastModifiedBy>
  <cp:revision>2</cp:revision>
  <cp:lastPrinted>2023-10-31T19:12:08Z</cp:lastPrinted>
  <dcterms:created xsi:type="dcterms:W3CDTF">2025-10-14T20:13:05Z</dcterms:created>
  <dcterms:modified xsi:type="dcterms:W3CDTF">2025-11-03T19:16:42Z</dcterms:modified>
</cp:coreProperties>
</file>