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
  </p:notesMasterIdLst>
  <p:sldIdLst>
    <p:sldId id="539" r:id="rId2"/>
    <p:sldId id="309" r:id="rId3"/>
    <p:sldId id="258" r:id="rId4"/>
    <p:sldId id="540" r:id="rId5"/>
    <p:sldId id="541"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3B24"/>
    <a:srgbClr val="002D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47"/>
    <p:restoredTop sz="94715"/>
  </p:normalViewPr>
  <p:slideViewPr>
    <p:cSldViewPr snapToGrid="0">
      <p:cViewPr varScale="1">
        <p:scale>
          <a:sx n="201" d="100"/>
          <a:sy n="201" d="100"/>
        </p:scale>
        <p:origin x="35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5F8C8-5E0D-7E4D-90DA-7213FEB0BD2D}" type="datetimeFigureOut">
              <a:rPr lang="en-US" smtClean="0"/>
              <a:t>2/27/25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CB3B15-8CDD-C942-BFAA-FE9A679A1260}" type="slidenum">
              <a:rPr lang="en-US" smtClean="0"/>
              <a:t>‹#›</a:t>
            </a:fld>
            <a:endParaRPr lang="en-US"/>
          </a:p>
        </p:txBody>
      </p:sp>
    </p:spTree>
    <p:extLst>
      <p:ext uri="{BB962C8B-B14F-4D97-AF65-F5344CB8AC3E}">
        <p14:creationId xmlns:p14="http://schemas.microsoft.com/office/powerpoint/2010/main" val="1919852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556CF0-C1BF-974F-BE72-4EDAF6513CAC}" type="slidenum">
              <a:rPr lang="en-US" smtClean="0"/>
              <a:t>1</a:t>
            </a:fld>
            <a:endParaRPr lang="en-US" dirty="0"/>
          </a:p>
        </p:txBody>
      </p:sp>
    </p:spTree>
    <p:extLst>
      <p:ext uri="{BB962C8B-B14F-4D97-AF65-F5344CB8AC3E}">
        <p14:creationId xmlns:p14="http://schemas.microsoft.com/office/powerpoint/2010/main" val="623565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556CF0-C1BF-974F-BE72-4EDAF6513CAC}" type="slidenum">
              <a:rPr lang="en-US" smtClean="0"/>
              <a:t>2</a:t>
            </a:fld>
            <a:endParaRPr lang="en-US" dirty="0"/>
          </a:p>
        </p:txBody>
      </p:sp>
    </p:spTree>
    <p:extLst>
      <p:ext uri="{BB962C8B-B14F-4D97-AF65-F5344CB8AC3E}">
        <p14:creationId xmlns:p14="http://schemas.microsoft.com/office/powerpoint/2010/main" val="4025420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CATEGORIES:</a:t>
            </a:r>
          </a:p>
          <a:p>
            <a:r>
              <a:rPr lang="en-US" dirty="0"/>
              <a:t>Photo:</a:t>
            </a:r>
            <a:r>
              <a:rPr lang="en-US" baseline="0" dirty="0"/>
              <a:t> Sports, News, Feature Photo, Photo Essay, Photo Illustration</a:t>
            </a:r>
          </a:p>
          <a:p>
            <a:r>
              <a:rPr lang="en-US" baseline="0" dirty="0"/>
              <a:t>Writing: News Story, Personality Profile, Feature, Unsigned Editorial, Critical Review, Sports Column, Opinion Column, Sports Feature, Sports News Story</a:t>
            </a:r>
          </a:p>
          <a:p>
            <a:r>
              <a:rPr lang="en-US" baseline="0" dirty="0"/>
              <a:t>Design: Inside Page Design, Editorial Page Design, Inside Spread Design, Photo Essay Page Design, Front Page Design</a:t>
            </a:r>
          </a:p>
          <a:p>
            <a:r>
              <a:rPr lang="en-US" baseline="0" dirty="0"/>
              <a:t>Art: Editorial Cartoon, Original Cartoon, Story Illustration, Informational Graphic, Graphic Design Element</a:t>
            </a:r>
          </a:p>
          <a:p>
            <a:r>
              <a:rPr lang="en-US" baseline="0" dirty="0"/>
              <a:t>Advertising: Original Ad</a:t>
            </a:r>
          </a:p>
        </p:txBody>
      </p:sp>
      <p:sp>
        <p:nvSpPr>
          <p:cNvPr id="4" name="Slide Number Placeholder 3"/>
          <p:cNvSpPr>
            <a:spLocks noGrp="1"/>
          </p:cNvSpPr>
          <p:nvPr>
            <p:ph type="sldNum" sz="quarter" idx="10"/>
          </p:nvPr>
        </p:nvSpPr>
        <p:spPr/>
        <p:txBody>
          <a:bodyPr/>
          <a:lstStyle/>
          <a:p>
            <a:fld id="{A5556CF0-C1BF-974F-BE72-4EDAF6513CAC}" type="slidenum">
              <a:rPr lang="en-US" smtClean="0"/>
              <a:t>3</a:t>
            </a:fld>
            <a:endParaRPr lang="en-US" dirty="0"/>
          </a:p>
        </p:txBody>
      </p:sp>
    </p:spTree>
    <p:extLst>
      <p:ext uri="{BB962C8B-B14F-4D97-AF65-F5344CB8AC3E}">
        <p14:creationId xmlns:p14="http://schemas.microsoft.com/office/powerpoint/2010/main" val="1294778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E6083B25-F82B-2A44-9DC3-4EE85F302C2D}" type="datetimeFigureOut">
              <a:rPr lang="en-US" smtClean="0"/>
              <a:t>2/27/25</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F6046293-BF1F-1E4D-BF10-EE1851AA64E2}" type="slidenum">
              <a:rPr lang="en-US" smtClean="0"/>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39372035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083B25-F82B-2A44-9DC3-4EE85F302C2D}" type="datetimeFigureOut">
              <a:rPr lang="en-US" smtClean="0"/>
              <a:t>2/27/25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046293-BF1F-1E4D-BF10-EE1851AA64E2}" type="slidenum">
              <a:rPr lang="en-US" smtClean="0"/>
              <a:t>‹#›</a:t>
            </a:fld>
            <a:endParaRPr lang="en-US"/>
          </a:p>
        </p:txBody>
      </p:sp>
    </p:spTree>
    <p:extLst>
      <p:ext uri="{BB962C8B-B14F-4D97-AF65-F5344CB8AC3E}">
        <p14:creationId xmlns:p14="http://schemas.microsoft.com/office/powerpoint/2010/main" val="2928713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E6083B25-F82B-2A44-9DC3-4EE85F302C2D}" type="datetimeFigureOut">
              <a:rPr lang="en-US" smtClean="0"/>
              <a:t>2/27/25</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F6046293-BF1F-1E4D-BF10-EE1851AA64E2}" type="slidenum">
              <a:rPr lang="en-US" smtClean="0"/>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40549947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6083B25-F82B-2A44-9DC3-4EE85F302C2D}" type="datetimeFigureOut">
              <a:rPr lang="en-US" smtClean="0"/>
              <a:t>2/27/25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046293-BF1F-1E4D-BF10-EE1851AA64E2}" type="slidenum">
              <a:rPr lang="en-US" smtClean="0"/>
              <a:t>‹#›</a:t>
            </a:fld>
            <a:endParaRPr lang="en-US"/>
          </a:p>
        </p:txBody>
      </p:sp>
    </p:spTree>
    <p:extLst>
      <p:ext uri="{BB962C8B-B14F-4D97-AF65-F5344CB8AC3E}">
        <p14:creationId xmlns:p14="http://schemas.microsoft.com/office/powerpoint/2010/main" val="208756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083B25-F82B-2A44-9DC3-4EE85F302C2D}" type="datetimeFigureOut">
              <a:rPr lang="en-US" smtClean="0"/>
              <a:t>2/27/25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046293-BF1F-1E4D-BF10-EE1851AA64E2}" type="slidenum">
              <a:rPr lang="en-US" smtClean="0"/>
              <a:t>‹#›</a:t>
            </a:fld>
            <a:endParaRPr lang="en-US"/>
          </a:p>
        </p:txBody>
      </p:sp>
    </p:spTree>
    <p:extLst>
      <p:ext uri="{BB962C8B-B14F-4D97-AF65-F5344CB8AC3E}">
        <p14:creationId xmlns:p14="http://schemas.microsoft.com/office/powerpoint/2010/main" val="3610576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6083B25-F82B-2A44-9DC3-4EE85F302C2D}" type="datetimeFigureOut">
              <a:rPr lang="en-US" smtClean="0"/>
              <a:t>2/27/25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046293-BF1F-1E4D-BF10-EE1851AA64E2}" type="slidenum">
              <a:rPr lang="en-US" smtClean="0"/>
              <a:t>‹#›</a:t>
            </a:fld>
            <a:endParaRPr lang="en-US"/>
          </a:p>
        </p:txBody>
      </p:sp>
    </p:spTree>
    <p:extLst>
      <p:ext uri="{BB962C8B-B14F-4D97-AF65-F5344CB8AC3E}">
        <p14:creationId xmlns:p14="http://schemas.microsoft.com/office/powerpoint/2010/main" val="219339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083B25-F82B-2A44-9DC3-4EE85F302C2D}" type="datetimeFigureOut">
              <a:rPr lang="en-US" smtClean="0"/>
              <a:t>2/27/25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046293-BF1F-1E4D-BF10-EE1851AA64E2}" type="slidenum">
              <a:rPr lang="en-US" smtClean="0"/>
              <a:t>‹#›</a:t>
            </a:fld>
            <a:endParaRPr lang="en-US"/>
          </a:p>
        </p:txBody>
      </p:sp>
    </p:spTree>
    <p:extLst>
      <p:ext uri="{BB962C8B-B14F-4D97-AF65-F5344CB8AC3E}">
        <p14:creationId xmlns:p14="http://schemas.microsoft.com/office/powerpoint/2010/main" val="1621515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E6083B25-F82B-2A44-9DC3-4EE85F302C2D}" type="datetimeFigureOut">
              <a:rPr lang="en-US" smtClean="0"/>
              <a:t>2/27/25</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F6046293-BF1F-1E4D-BF10-EE1851AA64E2}"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13029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E6083B25-F82B-2A44-9DC3-4EE85F302C2D}" type="datetimeFigureOut">
              <a:rPr lang="en-US" smtClean="0"/>
              <a:t>2/27/25</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F6046293-BF1F-1E4D-BF10-EE1851AA64E2}"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52495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083B25-F82B-2A44-9DC3-4EE85F302C2D}" type="datetimeFigureOut">
              <a:rPr lang="en-US" smtClean="0"/>
              <a:t>2/27/25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046293-BF1F-1E4D-BF10-EE1851AA64E2}" type="slidenum">
              <a:rPr lang="en-US" smtClean="0"/>
              <a:t>‹#›</a:t>
            </a:fld>
            <a:endParaRPr lang="en-US"/>
          </a:p>
        </p:txBody>
      </p:sp>
    </p:spTree>
    <p:extLst>
      <p:ext uri="{BB962C8B-B14F-4D97-AF65-F5344CB8AC3E}">
        <p14:creationId xmlns:p14="http://schemas.microsoft.com/office/powerpoint/2010/main" val="2971400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083B25-F82B-2A44-9DC3-4EE85F302C2D}" type="datetimeFigureOut">
              <a:rPr lang="en-US" smtClean="0"/>
              <a:t>2/27/25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046293-BF1F-1E4D-BF10-EE1851AA64E2}" type="slidenum">
              <a:rPr lang="en-US" smtClean="0"/>
              <a:t>‹#›</a:t>
            </a:fld>
            <a:endParaRPr lang="en-US"/>
          </a:p>
        </p:txBody>
      </p:sp>
    </p:spTree>
    <p:extLst>
      <p:ext uri="{BB962C8B-B14F-4D97-AF65-F5344CB8AC3E}">
        <p14:creationId xmlns:p14="http://schemas.microsoft.com/office/powerpoint/2010/main" val="1473806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E6083B25-F82B-2A44-9DC3-4EE85F302C2D}" type="datetimeFigureOut">
              <a:rPr lang="en-US" smtClean="0"/>
              <a:t>2/27/25</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F6046293-BF1F-1E4D-BF10-EE1851AA64E2}" type="slidenum">
              <a:rPr lang="en-US" smtClean="0"/>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572927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4C6641-5AAC-9A56-E045-6DE15676AF01}"/>
              </a:ext>
            </a:extLst>
          </p:cNvPr>
          <p:cNvSpPr txBox="1"/>
          <p:nvPr/>
        </p:nvSpPr>
        <p:spPr>
          <a:xfrm>
            <a:off x="1080978" y="1733463"/>
            <a:ext cx="8177321" cy="1200329"/>
          </a:xfrm>
          <a:prstGeom prst="rect">
            <a:avLst/>
          </a:prstGeom>
          <a:noFill/>
        </p:spPr>
        <p:txBody>
          <a:bodyPr wrap="square" rtlCol="0">
            <a:spAutoFit/>
          </a:bodyPr>
          <a:lstStyle/>
          <a:p>
            <a:r>
              <a:rPr lang="en-US" sz="7200" dirty="0">
                <a:solidFill>
                  <a:srgbClr val="002D62"/>
                </a:solidFill>
                <a:latin typeface="Britannic Bold" panose="020B0903060703020204" pitchFamily="34" charset="77"/>
              </a:rPr>
              <a:t>Awards Ceremony</a:t>
            </a:r>
          </a:p>
        </p:txBody>
      </p:sp>
      <p:sp>
        <p:nvSpPr>
          <p:cNvPr id="4" name="TextBox 3">
            <a:extLst>
              <a:ext uri="{FF2B5EF4-FFF2-40B4-BE49-F238E27FC236}">
                <a16:creationId xmlns:a16="http://schemas.microsoft.com/office/drawing/2014/main" id="{EFCC4115-E96D-26BA-8C63-00DBB3341FD6}"/>
              </a:ext>
            </a:extLst>
          </p:cNvPr>
          <p:cNvSpPr txBox="1"/>
          <p:nvPr/>
        </p:nvSpPr>
        <p:spPr>
          <a:xfrm>
            <a:off x="1080978" y="2883129"/>
            <a:ext cx="5248666" cy="923330"/>
          </a:xfrm>
          <a:prstGeom prst="rect">
            <a:avLst/>
          </a:prstGeom>
          <a:noFill/>
        </p:spPr>
        <p:txBody>
          <a:bodyPr wrap="square" rtlCol="0">
            <a:spAutoFit/>
          </a:bodyPr>
          <a:lstStyle/>
          <a:p>
            <a:r>
              <a:rPr lang="en-US" b="1" i="1" dirty="0">
                <a:solidFill>
                  <a:srgbClr val="EF3B24"/>
                </a:solidFill>
                <a:latin typeface="Arial" panose="020B0604020202020204" pitchFamily="34" charset="0"/>
              </a:rPr>
              <a:t>Spring Media Day 2025</a:t>
            </a:r>
            <a:endParaRPr lang="en-US" b="1" i="1" dirty="0">
              <a:solidFill>
                <a:srgbClr val="EF3B24"/>
              </a:solidFill>
              <a:effectLst/>
              <a:latin typeface="Arial" panose="020B0604020202020204" pitchFamily="34" charset="0"/>
            </a:endParaRPr>
          </a:p>
          <a:p>
            <a:r>
              <a:rPr lang="en-US" b="1" i="1" dirty="0">
                <a:solidFill>
                  <a:srgbClr val="EF3B24"/>
                </a:solidFill>
                <a:effectLst/>
                <a:latin typeface="Arial" panose="020B0604020202020204" pitchFamily="34" charset="0"/>
              </a:rPr>
              <a:t>109</a:t>
            </a:r>
            <a:r>
              <a:rPr lang="en-US" b="1" i="1" baseline="30000" dirty="0">
                <a:solidFill>
                  <a:srgbClr val="EF3B24"/>
                </a:solidFill>
                <a:effectLst/>
                <a:latin typeface="Arial" panose="020B0604020202020204" pitchFamily="34" charset="0"/>
              </a:rPr>
              <a:t>th</a:t>
            </a:r>
            <a:r>
              <a:rPr lang="en-US" b="1" i="1" dirty="0">
                <a:solidFill>
                  <a:srgbClr val="EF3B24"/>
                </a:solidFill>
                <a:effectLst/>
                <a:latin typeface="Arial" panose="020B0604020202020204" pitchFamily="34" charset="0"/>
              </a:rPr>
              <a:t> Annual State Publications Competition</a:t>
            </a:r>
            <a:endParaRPr lang="en-US" dirty="0">
              <a:solidFill>
                <a:srgbClr val="EF3B24"/>
              </a:solidFill>
            </a:endParaRPr>
          </a:p>
          <a:p>
            <a:r>
              <a:rPr lang="en-US" b="1" dirty="0">
                <a:solidFill>
                  <a:srgbClr val="EF3B24"/>
                </a:solidFill>
              </a:rPr>
              <a:t>March 26</a:t>
            </a:r>
            <a:r>
              <a:rPr lang="en-US" b="1" baseline="30000" dirty="0">
                <a:solidFill>
                  <a:srgbClr val="EF3B24"/>
                </a:solidFill>
              </a:rPr>
              <a:t>th</a:t>
            </a:r>
            <a:r>
              <a:rPr lang="en-US" b="1" dirty="0">
                <a:solidFill>
                  <a:srgbClr val="EF3B24"/>
                </a:solidFill>
              </a:rPr>
              <a:t>, 2025</a:t>
            </a:r>
          </a:p>
        </p:txBody>
      </p:sp>
      <p:pic>
        <p:nvPicPr>
          <p:cNvPr id="13" name="Picture 12">
            <a:extLst>
              <a:ext uri="{FF2B5EF4-FFF2-40B4-BE49-F238E27FC236}">
                <a16:creationId xmlns:a16="http://schemas.microsoft.com/office/drawing/2014/main" id="{E4E210BD-CFAC-B7AC-0ACF-68E5CE56B170}"/>
              </a:ext>
            </a:extLst>
          </p:cNvPr>
          <p:cNvPicPr>
            <a:picLocks noChangeAspect="1"/>
          </p:cNvPicPr>
          <p:nvPr/>
        </p:nvPicPr>
        <p:blipFill>
          <a:blip r:embed="rId3"/>
          <a:stretch>
            <a:fillRect/>
          </a:stretch>
        </p:blipFill>
        <p:spPr>
          <a:xfrm>
            <a:off x="10033000" y="6012813"/>
            <a:ext cx="2086881" cy="845187"/>
          </a:xfrm>
          <a:prstGeom prst="rect">
            <a:avLst/>
          </a:prstGeom>
        </p:spPr>
      </p:pic>
      <p:pic>
        <p:nvPicPr>
          <p:cNvPr id="14" name="Picture 13">
            <a:extLst>
              <a:ext uri="{FF2B5EF4-FFF2-40B4-BE49-F238E27FC236}">
                <a16:creationId xmlns:a16="http://schemas.microsoft.com/office/drawing/2014/main" id="{D2232AD4-A9F4-C27A-FBBC-53F8BF610A4C}"/>
              </a:ext>
            </a:extLst>
          </p:cNvPr>
          <p:cNvPicPr>
            <a:picLocks noChangeAspect="1"/>
          </p:cNvPicPr>
          <p:nvPr/>
        </p:nvPicPr>
        <p:blipFill>
          <a:blip r:embed="rId4"/>
          <a:stretch>
            <a:fillRect/>
          </a:stretch>
        </p:blipFill>
        <p:spPr>
          <a:xfrm>
            <a:off x="9969304" y="5167625"/>
            <a:ext cx="2222695" cy="845188"/>
          </a:xfrm>
          <a:prstGeom prst="rect">
            <a:avLst/>
          </a:prstGeom>
        </p:spPr>
      </p:pic>
    </p:spTree>
    <p:extLst>
      <p:ext uri="{BB962C8B-B14F-4D97-AF65-F5344CB8AC3E}">
        <p14:creationId xmlns:p14="http://schemas.microsoft.com/office/powerpoint/2010/main" val="2863424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49891" y="336173"/>
            <a:ext cx="5362029" cy="900615"/>
          </a:xfrm>
        </p:spPr>
        <p:txBody>
          <a:bodyPr>
            <a:normAutofit/>
          </a:bodyPr>
          <a:lstStyle/>
          <a:p>
            <a:r>
              <a:rPr lang="en-US" sz="4400" dirty="0">
                <a:solidFill>
                  <a:schemeClr val="tx1"/>
                </a:solidFill>
              </a:rPr>
              <a:t>A few quick notes</a:t>
            </a:r>
          </a:p>
        </p:txBody>
      </p:sp>
      <p:sp>
        <p:nvSpPr>
          <p:cNvPr id="5" name="Content Placeholder 4"/>
          <p:cNvSpPr>
            <a:spLocks noGrp="1"/>
          </p:cNvSpPr>
          <p:nvPr>
            <p:ph idx="1"/>
          </p:nvPr>
        </p:nvSpPr>
        <p:spPr>
          <a:xfrm>
            <a:off x="3489471" y="1121153"/>
            <a:ext cx="5943652" cy="3603240"/>
          </a:xfrm>
        </p:spPr>
        <p:txBody>
          <a:bodyPr anchor="ctr">
            <a:normAutofit fontScale="92500" lnSpcReduction="20000"/>
          </a:bodyPr>
          <a:lstStyle/>
          <a:p>
            <a:pPr>
              <a:buFont typeface="Wingdings" pitchFamily="2" charset="2"/>
              <a:buChar char="Ø"/>
            </a:pPr>
            <a:endParaRPr lang="en-US" dirty="0"/>
          </a:p>
          <a:p>
            <a:pPr>
              <a:buFont typeface="Wingdings" pitchFamily="2" charset="2"/>
              <a:buChar char="Ø"/>
            </a:pPr>
            <a:r>
              <a:rPr lang="en-US" dirty="0"/>
              <a:t>In some instances for individual awards where there were limited entries, judges combined across divisions or categories, or across the two contests: Previously Published or On Deadline.</a:t>
            </a:r>
          </a:p>
          <a:p>
            <a:pPr>
              <a:buFont typeface="Wingdings" pitchFamily="2" charset="2"/>
              <a:buChar char="Ø"/>
            </a:pPr>
            <a:r>
              <a:rPr lang="en-US" dirty="0"/>
              <a:t>For time purposes, I will only read the first place winner, but second, third and honorable mentions will appear on each screen.</a:t>
            </a:r>
          </a:p>
          <a:p>
            <a:pPr lvl="1">
              <a:buFont typeface="Wingdings" pitchFamily="2" charset="2"/>
              <a:buChar char="Ø"/>
            </a:pPr>
            <a:r>
              <a:rPr lang="en-US" dirty="0"/>
              <a:t>First place winners, come up to the front to receive your plaque. </a:t>
            </a:r>
          </a:p>
          <a:p>
            <a:pPr lvl="1">
              <a:buFont typeface="Wingdings" pitchFamily="2" charset="2"/>
              <a:buChar char="Ø"/>
            </a:pPr>
            <a:r>
              <a:rPr lang="en-US" dirty="0"/>
              <a:t>2nd place – Honorable Mention, your certificates will be in the folders your teaches pick up after the ceremony</a:t>
            </a:r>
          </a:p>
          <a:p>
            <a:pPr marL="0" indent="0">
              <a:buNone/>
            </a:pPr>
            <a:endParaRPr lang="en-US" dirty="0"/>
          </a:p>
        </p:txBody>
      </p:sp>
      <p:cxnSp>
        <p:nvCxnSpPr>
          <p:cNvPr id="3" name="Straight Arrow Connector 2">
            <a:extLst>
              <a:ext uri="{FF2B5EF4-FFF2-40B4-BE49-F238E27FC236}">
                <a16:creationId xmlns:a16="http://schemas.microsoft.com/office/drawing/2014/main" id="{C69D0DA9-686A-714A-8BA5-00D106FCCD57}"/>
              </a:ext>
            </a:extLst>
          </p:cNvPr>
          <p:cNvCxnSpPr>
            <a:cxnSpLocks/>
          </p:cNvCxnSpPr>
          <p:nvPr/>
        </p:nvCxnSpPr>
        <p:spPr>
          <a:xfrm>
            <a:off x="607175" y="1979468"/>
            <a:ext cx="3080561" cy="0"/>
          </a:xfrm>
          <a:prstGeom prst="straightConnector1">
            <a:avLst/>
          </a:prstGeom>
          <a:ln w="133350">
            <a:tailEnd type="triangl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8F5ED72D-8EB6-F140-A2B9-63D17FFD0895}"/>
              </a:ext>
            </a:extLst>
          </p:cNvPr>
          <p:cNvPicPr>
            <a:picLocks noChangeAspect="1"/>
          </p:cNvPicPr>
          <p:nvPr/>
        </p:nvPicPr>
        <p:blipFill>
          <a:blip r:embed="rId3"/>
          <a:stretch>
            <a:fillRect/>
          </a:stretch>
        </p:blipFill>
        <p:spPr>
          <a:xfrm>
            <a:off x="71442" y="92171"/>
            <a:ext cx="2076014" cy="1028981"/>
          </a:xfrm>
          <a:prstGeom prst="rect">
            <a:avLst/>
          </a:prstGeom>
        </p:spPr>
      </p:pic>
      <p:pic>
        <p:nvPicPr>
          <p:cNvPr id="22" name="Graphic 21" descr="Trophy">
            <a:extLst>
              <a:ext uri="{FF2B5EF4-FFF2-40B4-BE49-F238E27FC236}">
                <a16:creationId xmlns:a16="http://schemas.microsoft.com/office/drawing/2014/main" id="{C3274923-47C3-A948-B5A1-D18976CC52A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35348" y="2968608"/>
            <a:ext cx="1175657" cy="1175657"/>
          </a:xfrm>
          <a:prstGeom prst="rect">
            <a:avLst/>
          </a:prstGeom>
        </p:spPr>
      </p:pic>
      <p:pic>
        <p:nvPicPr>
          <p:cNvPr id="23" name="Graphic 22" descr="Trophy">
            <a:extLst>
              <a:ext uri="{FF2B5EF4-FFF2-40B4-BE49-F238E27FC236}">
                <a16:creationId xmlns:a16="http://schemas.microsoft.com/office/drawing/2014/main" id="{8CCEA20E-A3E1-334A-8F1C-D3877FA740C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29658" y="4144265"/>
            <a:ext cx="1175657" cy="1175657"/>
          </a:xfrm>
          <a:prstGeom prst="rect">
            <a:avLst/>
          </a:prstGeom>
        </p:spPr>
      </p:pic>
      <p:pic>
        <p:nvPicPr>
          <p:cNvPr id="24" name="Graphic 23" descr="Trophy">
            <a:extLst>
              <a:ext uri="{FF2B5EF4-FFF2-40B4-BE49-F238E27FC236}">
                <a16:creationId xmlns:a16="http://schemas.microsoft.com/office/drawing/2014/main" id="{98E323F1-EAE9-5E42-9218-98E19901AEE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23968" y="5319922"/>
            <a:ext cx="1175657" cy="1175657"/>
          </a:xfrm>
          <a:prstGeom prst="rect">
            <a:avLst/>
          </a:prstGeom>
        </p:spPr>
      </p:pic>
      <p:sp>
        <p:nvSpPr>
          <p:cNvPr id="13" name="TextBox 12">
            <a:extLst>
              <a:ext uri="{FF2B5EF4-FFF2-40B4-BE49-F238E27FC236}">
                <a16:creationId xmlns:a16="http://schemas.microsoft.com/office/drawing/2014/main" id="{F0E65A1E-8F52-2846-8A93-0DEBF739A7D2}"/>
              </a:ext>
            </a:extLst>
          </p:cNvPr>
          <p:cNvSpPr txBox="1"/>
          <p:nvPr/>
        </p:nvSpPr>
        <p:spPr>
          <a:xfrm>
            <a:off x="3977600" y="4945986"/>
            <a:ext cx="5221818" cy="769441"/>
          </a:xfrm>
          <a:prstGeom prst="rect">
            <a:avLst/>
          </a:prstGeom>
          <a:noFill/>
        </p:spPr>
        <p:txBody>
          <a:bodyPr wrap="square" rtlCol="0">
            <a:spAutoFit/>
          </a:bodyPr>
          <a:lstStyle/>
          <a:p>
            <a:r>
              <a:rPr lang="en-US" sz="1100" i="1" dirty="0"/>
              <a:t>OSM’s mission is to advocate for and provide education, training and assistance to scholastic media advisers and students across Oklahoma. We are housed in the Gaylord College of Journalism and Mass Communication at the University of Oklahoma. For more information about us, please visit osm-oipa.org. </a:t>
            </a:r>
          </a:p>
        </p:txBody>
      </p:sp>
      <p:pic>
        <p:nvPicPr>
          <p:cNvPr id="17" name="Picture 16">
            <a:extLst>
              <a:ext uri="{FF2B5EF4-FFF2-40B4-BE49-F238E27FC236}">
                <a16:creationId xmlns:a16="http://schemas.microsoft.com/office/drawing/2014/main" id="{6EECA121-6C97-FF4F-A62D-8856D5F9F7D3}"/>
              </a:ext>
            </a:extLst>
          </p:cNvPr>
          <p:cNvPicPr>
            <a:picLocks noChangeAspect="1"/>
          </p:cNvPicPr>
          <p:nvPr/>
        </p:nvPicPr>
        <p:blipFill>
          <a:blip r:embed="rId6"/>
          <a:stretch>
            <a:fillRect/>
          </a:stretch>
        </p:blipFill>
        <p:spPr>
          <a:xfrm>
            <a:off x="4038600" y="5805656"/>
            <a:ext cx="2592306" cy="985734"/>
          </a:xfrm>
          <a:prstGeom prst="rect">
            <a:avLst/>
          </a:prstGeom>
        </p:spPr>
      </p:pic>
    </p:spTree>
    <p:extLst>
      <p:ext uri="{BB962C8B-B14F-4D97-AF65-F5344CB8AC3E}">
        <p14:creationId xmlns:p14="http://schemas.microsoft.com/office/powerpoint/2010/main" val="2119799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37855" y="110838"/>
            <a:ext cx="7281949" cy="2133598"/>
          </a:xfrm>
        </p:spPr>
        <p:txBody>
          <a:bodyPr vert="horz" lIns="91440" tIns="45720" rIns="91440" bIns="45720" rtlCol="0" anchor="ctr">
            <a:normAutofit fontScale="90000"/>
          </a:bodyPr>
          <a:lstStyle/>
          <a:p>
            <a:pPr algn="ctr">
              <a:lnSpc>
                <a:spcPct val="100000"/>
              </a:lnSpc>
            </a:pPr>
            <a:r>
              <a:rPr lang="en-US" sz="4200" dirty="0">
                <a:solidFill>
                  <a:schemeClr val="bg1"/>
                </a:solidFill>
              </a:rPr>
              <a:t>PREVIOUSLY PUBLISHED </a:t>
            </a:r>
            <a:br>
              <a:rPr lang="en-US" sz="4200" dirty="0">
                <a:solidFill>
                  <a:schemeClr val="bg1"/>
                </a:solidFill>
              </a:rPr>
            </a:br>
            <a:r>
              <a:rPr lang="en-US" sz="4200" dirty="0">
                <a:solidFill>
                  <a:schemeClr val="bg1"/>
                </a:solidFill>
              </a:rPr>
              <a:t>Individual Category Contest</a:t>
            </a:r>
            <a:br>
              <a:rPr lang="en-US" sz="4200" dirty="0">
                <a:solidFill>
                  <a:schemeClr val="tx1"/>
                </a:solidFill>
              </a:rPr>
            </a:br>
            <a:endParaRPr lang="en-US" sz="4200" dirty="0">
              <a:solidFill>
                <a:schemeClr val="tx1"/>
              </a:solidFill>
            </a:endParaRPr>
          </a:p>
        </p:txBody>
      </p:sp>
      <p:sp>
        <p:nvSpPr>
          <p:cNvPr id="3" name="Text Placeholder 2"/>
          <p:cNvSpPr>
            <a:spLocks noGrp="1"/>
          </p:cNvSpPr>
          <p:nvPr>
            <p:ph type="body" idx="1"/>
          </p:nvPr>
        </p:nvSpPr>
        <p:spPr>
          <a:xfrm>
            <a:off x="1770995" y="1824366"/>
            <a:ext cx="7578884" cy="3793651"/>
          </a:xfrm>
        </p:spPr>
        <p:txBody>
          <a:bodyPr vert="horz" lIns="91440" tIns="45720" rIns="91440" bIns="45720" rtlCol="0">
            <a:normAutofit fontScale="92500" lnSpcReduction="20000"/>
          </a:bodyPr>
          <a:lstStyle/>
          <a:p>
            <a:pPr algn="l">
              <a:lnSpc>
                <a:spcPct val="120000"/>
              </a:lnSpc>
              <a:spcBef>
                <a:spcPts val="0"/>
              </a:spcBef>
            </a:pPr>
            <a:r>
              <a:rPr lang="en-US" b="1" spc="80" dirty="0">
                <a:solidFill>
                  <a:schemeClr val="bg1"/>
                </a:solidFill>
              </a:rPr>
              <a:t>Contest description: </a:t>
            </a:r>
          </a:p>
          <a:p>
            <a:pPr algn="l">
              <a:lnSpc>
                <a:spcPct val="120000"/>
              </a:lnSpc>
              <a:spcBef>
                <a:spcPts val="0"/>
              </a:spcBef>
            </a:pPr>
            <a:r>
              <a:rPr lang="en-US" spc="80" dirty="0">
                <a:solidFill>
                  <a:schemeClr val="bg1"/>
                </a:solidFill>
              </a:rPr>
              <a:t>This individual category contest, represents the best of students’ work published during the current academic year. Entries are populated from the monthly contest entries from August – February that earn either an Excellent or Superior ranking out of four possible rankings, which from highest to lowest are: </a:t>
            </a:r>
          </a:p>
          <a:p>
            <a:pPr algn="l">
              <a:lnSpc>
                <a:spcPct val="120000"/>
              </a:lnSpc>
              <a:spcBef>
                <a:spcPts val="0"/>
              </a:spcBef>
            </a:pPr>
            <a:r>
              <a:rPr lang="en-US" spc="80" dirty="0">
                <a:solidFill>
                  <a:schemeClr val="bg1"/>
                </a:solidFill>
              </a:rPr>
              <a:t>	Superior, Excellent, Distinguished Merit or Merit. </a:t>
            </a:r>
          </a:p>
          <a:p>
            <a:pPr algn="l">
              <a:lnSpc>
                <a:spcPct val="120000"/>
              </a:lnSpc>
              <a:spcBef>
                <a:spcPts val="0"/>
              </a:spcBef>
            </a:pPr>
            <a:endParaRPr lang="en-US" spc="80" dirty="0">
              <a:solidFill>
                <a:schemeClr val="bg1"/>
              </a:solidFill>
            </a:endParaRPr>
          </a:p>
          <a:p>
            <a:pPr algn="l">
              <a:lnSpc>
                <a:spcPct val="120000"/>
              </a:lnSpc>
              <a:spcBef>
                <a:spcPts val="0"/>
              </a:spcBef>
            </a:pPr>
            <a:r>
              <a:rPr lang="en-US" spc="80" dirty="0">
                <a:solidFill>
                  <a:schemeClr val="bg1"/>
                </a:solidFill>
              </a:rPr>
              <a:t>Consider the “previously published” winners to be the </a:t>
            </a:r>
          </a:p>
          <a:p>
            <a:pPr algn="l">
              <a:lnSpc>
                <a:spcPct val="120000"/>
              </a:lnSpc>
              <a:spcBef>
                <a:spcPts val="0"/>
              </a:spcBef>
            </a:pPr>
            <a:r>
              <a:rPr lang="en-US" spc="80" dirty="0">
                <a:solidFill>
                  <a:schemeClr val="bg1"/>
                </a:solidFill>
              </a:rPr>
              <a:t>best of the best of our monthly contests.</a:t>
            </a:r>
          </a:p>
          <a:p>
            <a:pPr algn="l">
              <a:lnSpc>
                <a:spcPct val="90000"/>
              </a:lnSpc>
              <a:spcBef>
                <a:spcPts val="0"/>
              </a:spcBef>
              <a:spcAft>
                <a:spcPts val="600"/>
              </a:spcAft>
            </a:pPr>
            <a:endParaRPr lang="en-US" sz="800" spc="80" dirty="0">
              <a:solidFill>
                <a:schemeClr val="bg1"/>
              </a:solidFill>
            </a:endParaRPr>
          </a:p>
        </p:txBody>
      </p:sp>
      <p:pic>
        <p:nvPicPr>
          <p:cNvPr id="4" name="Picture 3">
            <a:extLst>
              <a:ext uri="{FF2B5EF4-FFF2-40B4-BE49-F238E27FC236}">
                <a16:creationId xmlns:a16="http://schemas.microsoft.com/office/drawing/2014/main" id="{9BD6002D-2223-1AF1-9DFF-1439556B0D16}"/>
              </a:ext>
            </a:extLst>
          </p:cNvPr>
          <p:cNvPicPr>
            <a:picLocks noChangeAspect="1"/>
          </p:cNvPicPr>
          <p:nvPr/>
        </p:nvPicPr>
        <p:blipFill>
          <a:blip r:embed="rId3"/>
          <a:stretch>
            <a:fillRect/>
          </a:stretch>
        </p:blipFill>
        <p:spPr>
          <a:xfrm>
            <a:off x="10055356" y="5720464"/>
            <a:ext cx="2086881" cy="845187"/>
          </a:xfrm>
          <a:prstGeom prst="rect">
            <a:avLst/>
          </a:prstGeom>
        </p:spPr>
      </p:pic>
    </p:spTree>
    <p:extLst>
      <p:ext uri="{BB962C8B-B14F-4D97-AF65-F5344CB8AC3E}">
        <p14:creationId xmlns:p14="http://schemas.microsoft.com/office/powerpoint/2010/main" val="1411667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E1A34D6-7391-E11B-166F-32EA0FDE2C3C}"/>
              </a:ext>
            </a:extLst>
          </p:cNvPr>
          <p:cNvSpPr txBox="1">
            <a:spLocks/>
          </p:cNvSpPr>
          <p:nvPr/>
        </p:nvSpPr>
        <p:spPr>
          <a:xfrm>
            <a:off x="2358950" y="295364"/>
            <a:ext cx="8827411" cy="7430327"/>
          </a:xfrm>
          <a:prstGeom prst="rect">
            <a:avLst/>
          </a:prstGeom>
        </p:spPr>
        <p:txBody>
          <a:bodyPr>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ctr">
              <a:buFont typeface="Franklin Gothic Book" panose="020B0503020102020204" pitchFamily="34" charset="0"/>
              <a:buNone/>
            </a:pPr>
            <a:r>
              <a:rPr lang="en-US" sz="2400" b="1" dirty="0">
                <a:solidFill>
                  <a:schemeClr val="tx1"/>
                </a:solidFill>
              </a:rPr>
              <a:t>Honorable Mentions:</a:t>
            </a:r>
          </a:p>
          <a:p>
            <a:pPr marL="0" indent="0" algn="ctr">
              <a:buFont typeface="Franklin Gothic Book" panose="020B0503020102020204" pitchFamily="34" charset="0"/>
              <a:buNone/>
            </a:pPr>
            <a:r>
              <a:rPr lang="en-US" b="1" dirty="0">
                <a:solidFill>
                  <a:schemeClr val="tx1"/>
                </a:solidFill>
              </a:rPr>
              <a:t>Ethan </a:t>
            </a:r>
            <a:r>
              <a:rPr lang="en-US" b="1" dirty="0" err="1">
                <a:solidFill>
                  <a:schemeClr val="tx1"/>
                </a:solidFill>
              </a:rPr>
              <a:t>Leehan</a:t>
            </a:r>
            <a:r>
              <a:rPr lang="en-US" b="1" dirty="0">
                <a:solidFill>
                  <a:schemeClr val="tx1"/>
                </a:solidFill>
              </a:rPr>
              <a:t>, Edmond North High School</a:t>
            </a:r>
          </a:p>
          <a:p>
            <a:pPr marL="0" indent="0" algn="ctr">
              <a:buFont typeface="Franklin Gothic Book" panose="020B0503020102020204" pitchFamily="34" charset="0"/>
              <a:buNone/>
            </a:pPr>
            <a:r>
              <a:rPr lang="en-US" dirty="0">
                <a:solidFill>
                  <a:schemeClr val="tx1"/>
                </a:solidFill>
              </a:rPr>
              <a:t>Edmond North </a:t>
            </a:r>
            <a:r>
              <a:rPr lang="en-US" dirty="0" err="1">
                <a:solidFill>
                  <a:schemeClr val="tx1"/>
                </a:solidFill>
              </a:rPr>
              <a:t>Healcare</a:t>
            </a:r>
            <a:r>
              <a:rPr lang="en-US" dirty="0">
                <a:solidFill>
                  <a:schemeClr val="tx1"/>
                </a:solidFill>
              </a:rPr>
              <a:t> Activists Take on Overdose</a:t>
            </a:r>
          </a:p>
          <a:p>
            <a:pPr marL="0" indent="0" algn="ctr">
              <a:buFont typeface="Franklin Gothic Book" panose="020B0503020102020204" pitchFamily="34" charset="0"/>
              <a:buNone/>
            </a:pPr>
            <a:r>
              <a:rPr lang="en-US" b="1" dirty="0">
                <a:solidFill>
                  <a:schemeClr val="tx1"/>
                </a:solidFill>
              </a:rPr>
              <a:t>Norah Hutchison, Epic Charter Schools</a:t>
            </a:r>
          </a:p>
          <a:p>
            <a:pPr marL="0" indent="0" algn="ctr">
              <a:buFont typeface="Franklin Gothic Book" panose="020B0503020102020204" pitchFamily="34" charset="0"/>
              <a:buNone/>
            </a:pPr>
            <a:r>
              <a:rPr lang="en-US" dirty="0">
                <a:solidFill>
                  <a:schemeClr val="tx1"/>
                </a:solidFill>
              </a:rPr>
              <a:t>Poetry Out Loud: Making Poetry Come Alive</a:t>
            </a:r>
          </a:p>
          <a:p>
            <a:pPr marL="0" indent="0" algn="ctr">
              <a:buFont typeface="Franklin Gothic Book" panose="020B0503020102020204" pitchFamily="34" charset="0"/>
              <a:buNone/>
            </a:pPr>
            <a:r>
              <a:rPr lang="en-US" sz="2400" b="1" dirty="0">
                <a:solidFill>
                  <a:schemeClr val="tx1"/>
                </a:solidFill>
              </a:rPr>
              <a:t> Third Place:</a:t>
            </a:r>
          </a:p>
          <a:p>
            <a:pPr marL="0" indent="0" algn="ctr">
              <a:buFont typeface="Franklin Gothic Book" panose="020B0503020102020204" pitchFamily="34" charset="0"/>
              <a:buNone/>
            </a:pPr>
            <a:r>
              <a:rPr lang="en-US" b="1" dirty="0">
                <a:solidFill>
                  <a:schemeClr val="tx1"/>
                </a:solidFill>
              </a:rPr>
              <a:t>Lathan Pearce, Edmond Memorial High School</a:t>
            </a:r>
          </a:p>
          <a:p>
            <a:pPr marL="0" indent="0" algn="ctr">
              <a:buFont typeface="Franklin Gothic Book" panose="020B0503020102020204" pitchFamily="34" charset="0"/>
              <a:buNone/>
            </a:pPr>
            <a:r>
              <a:rPr lang="en-US" dirty="0">
                <a:solidFill>
                  <a:schemeClr val="tx1"/>
                </a:solidFill>
              </a:rPr>
              <a:t>EMHS Black Student Union Looks to Build Community</a:t>
            </a:r>
          </a:p>
          <a:p>
            <a:pPr marL="0" indent="0" algn="ctr">
              <a:buFont typeface="Franklin Gothic Book" panose="020B0503020102020204" pitchFamily="34" charset="0"/>
              <a:buNone/>
            </a:pPr>
            <a:r>
              <a:rPr lang="en-US" sz="2400" b="1" dirty="0">
                <a:solidFill>
                  <a:schemeClr val="tx1"/>
                </a:solidFill>
              </a:rPr>
              <a:t>Second Place:</a:t>
            </a:r>
          </a:p>
          <a:p>
            <a:pPr marL="0" indent="0" algn="ctr">
              <a:buFont typeface="Franklin Gothic Book" panose="020B0503020102020204" pitchFamily="34" charset="0"/>
              <a:buNone/>
            </a:pPr>
            <a:r>
              <a:rPr lang="en-US" b="1" dirty="0">
                <a:solidFill>
                  <a:schemeClr val="tx1"/>
                </a:solidFill>
              </a:rPr>
              <a:t>Emma Johnson, Yukon High School</a:t>
            </a:r>
          </a:p>
          <a:p>
            <a:pPr marL="0" indent="0" algn="ctr">
              <a:buFont typeface="Franklin Gothic Book" panose="020B0503020102020204" pitchFamily="34" charset="0"/>
              <a:buNone/>
            </a:pPr>
            <a:r>
              <a:rPr lang="en-US" dirty="0">
                <a:solidFill>
                  <a:schemeClr val="tx1"/>
                </a:solidFill>
              </a:rPr>
              <a:t>Pet for a Cause</a:t>
            </a:r>
          </a:p>
          <a:p>
            <a:pPr marL="0" indent="0" algn="ctr">
              <a:buFont typeface="Franklin Gothic Book" panose="020B0503020102020204" pitchFamily="34" charset="0"/>
              <a:buNone/>
            </a:pPr>
            <a:r>
              <a:rPr lang="en-US" sz="2400" b="1" dirty="0">
                <a:solidFill>
                  <a:srgbClr val="B02228"/>
                </a:solidFill>
              </a:rPr>
              <a:t>First Place:</a:t>
            </a:r>
          </a:p>
          <a:p>
            <a:pPr marL="0" indent="0" algn="ctr">
              <a:buFont typeface="Franklin Gothic Book" panose="020B0503020102020204" pitchFamily="34" charset="0"/>
              <a:buNone/>
            </a:pPr>
            <a:r>
              <a:rPr lang="en-US" b="1" dirty="0">
                <a:solidFill>
                  <a:srgbClr val="B02228"/>
                </a:solidFill>
              </a:rPr>
              <a:t>Ian Humphreys, Edmond Memorial High School</a:t>
            </a:r>
          </a:p>
          <a:p>
            <a:pPr marL="0" indent="0" algn="ctr">
              <a:buFont typeface="Franklin Gothic Book" panose="020B0503020102020204" pitchFamily="34" charset="0"/>
              <a:buNone/>
            </a:pPr>
            <a:r>
              <a:rPr lang="en-US" dirty="0">
                <a:solidFill>
                  <a:srgbClr val="B02228"/>
                </a:solidFill>
              </a:rPr>
              <a:t>The Bulldog Band Dove “Into the Depths”</a:t>
            </a:r>
          </a:p>
        </p:txBody>
      </p:sp>
      <p:sp>
        <p:nvSpPr>
          <p:cNvPr id="4" name="TextBox 3">
            <a:extLst>
              <a:ext uri="{FF2B5EF4-FFF2-40B4-BE49-F238E27FC236}">
                <a16:creationId xmlns:a16="http://schemas.microsoft.com/office/drawing/2014/main" id="{0975EB14-EFFF-643D-79C6-D1A85F4C2671}"/>
              </a:ext>
            </a:extLst>
          </p:cNvPr>
          <p:cNvSpPr txBox="1"/>
          <p:nvPr/>
        </p:nvSpPr>
        <p:spPr>
          <a:xfrm>
            <a:off x="662184" y="5288761"/>
            <a:ext cx="2435137" cy="261610"/>
          </a:xfrm>
          <a:prstGeom prst="rect">
            <a:avLst/>
          </a:prstGeom>
          <a:noFill/>
        </p:spPr>
        <p:txBody>
          <a:bodyPr wrap="square" rtlCol="0">
            <a:spAutoFit/>
          </a:bodyPr>
          <a:lstStyle/>
          <a:p>
            <a:pPr algn="ctr"/>
            <a:r>
              <a:rPr lang="en-US" sz="1100" dirty="0"/>
              <a:t>Spring Media Day 2025 Awards</a:t>
            </a:r>
          </a:p>
        </p:txBody>
      </p:sp>
      <p:sp>
        <p:nvSpPr>
          <p:cNvPr id="5" name="Title 1">
            <a:extLst>
              <a:ext uri="{FF2B5EF4-FFF2-40B4-BE49-F238E27FC236}">
                <a16:creationId xmlns:a16="http://schemas.microsoft.com/office/drawing/2014/main" id="{C87C9F58-CED2-5D53-DFB2-76742F223F47}"/>
              </a:ext>
            </a:extLst>
          </p:cNvPr>
          <p:cNvSpPr txBox="1">
            <a:spLocks/>
          </p:cNvSpPr>
          <p:nvPr/>
        </p:nvSpPr>
        <p:spPr>
          <a:xfrm>
            <a:off x="895709" y="295364"/>
            <a:ext cx="3361465" cy="2303439"/>
          </a:xfrm>
          <a:prstGeom prst="rect">
            <a:avLst/>
          </a:prstGeom>
        </p:spPr>
        <p:txBody>
          <a:bodyPr>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n-US" sz="4500" dirty="0"/>
              <a:t>Feature- </a:t>
            </a:r>
            <a:br>
              <a:rPr lang="en-US" sz="5000" dirty="0"/>
            </a:br>
            <a:r>
              <a:rPr lang="en-US" sz="3500" dirty="0"/>
              <a:t>Student Life</a:t>
            </a:r>
            <a:br>
              <a:rPr lang="en-US" sz="3500" dirty="0"/>
            </a:br>
            <a:r>
              <a:rPr lang="en-US" sz="2800" dirty="0"/>
              <a:t>Division I</a:t>
            </a:r>
          </a:p>
        </p:txBody>
      </p:sp>
      <p:pic>
        <p:nvPicPr>
          <p:cNvPr id="6" name="Picture 5">
            <a:extLst>
              <a:ext uri="{FF2B5EF4-FFF2-40B4-BE49-F238E27FC236}">
                <a16:creationId xmlns:a16="http://schemas.microsoft.com/office/drawing/2014/main" id="{700041EE-AA23-54B2-CB73-55456EEB6D6D}"/>
              </a:ext>
            </a:extLst>
          </p:cNvPr>
          <p:cNvPicPr>
            <a:picLocks noChangeAspect="1"/>
          </p:cNvPicPr>
          <p:nvPr/>
        </p:nvPicPr>
        <p:blipFill>
          <a:blip r:embed="rId2"/>
          <a:stretch>
            <a:fillRect/>
          </a:stretch>
        </p:blipFill>
        <p:spPr>
          <a:xfrm>
            <a:off x="895709" y="5792843"/>
            <a:ext cx="2086881" cy="845187"/>
          </a:xfrm>
          <a:prstGeom prst="rect">
            <a:avLst/>
          </a:prstGeom>
        </p:spPr>
      </p:pic>
    </p:spTree>
    <p:extLst>
      <p:ext uri="{BB962C8B-B14F-4D97-AF65-F5344CB8AC3E}">
        <p14:creationId xmlns:p14="http://schemas.microsoft.com/office/powerpoint/2010/main" val="3027127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8282423"/>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66</TotalTime>
  <Words>437</Words>
  <Application>Microsoft Macintosh PowerPoint</Application>
  <PresentationFormat>Widescreen</PresentationFormat>
  <Paragraphs>43</Paragraphs>
  <Slides>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Britannic Bold</vt:lpstr>
      <vt:lpstr>Calibri</vt:lpstr>
      <vt:lpstr>Franklin Gothic Book</vt:lpstr>
      <vt:lpstr>Wingdings</vt:lpstr>
      <vt:lpstr>Crop</vt:lpstr>
      <vt:lpstr>PowerPoint Presentation</vt:lpstr>
      <vt:lpstr>A few quick notes</vt:lpstr>
      <vt:lpstr>PREVIOUSLY PUBLISHED  Individual Category Contest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Lee, Hannah</dc:creator>
  <cp:lastModifiedBy>Lee, Hannah</cp:lastModifiedBy>
  <cp:revision>1</cp:revision>
  <dcterms:created xsi:type="dcterms:W3CDTF">2025-02-27T18:04:16Z</dcterms:created>
  <dcterms:modified xsi:type="dcterms:W3CDTF">2025-02-27T19:10:23Z</dcterms:modified>
</cp:coreProperties>
</file>