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6" r:id="rId1"/>
  </p:sldMasterIdLst>
  <p:notesMasterIdLst>
    <p:notesMasterId r:id="rId106"/>
  </p:notesMasterIdLst>
  <p:sldIdLst>
    <p:sldId id="256" r:id="rId2"/>
    <p:sldId id="309" r:id="rId3"/>
    <p:sldId id="258" r:id="rId4"/>
    <p:sldId id="272" r:id="rId5"/>
    <p:sldId id="273" r:id="rId6"/>
    <p:sldId id="274" r:id="rId7"/>
    <p:sldId id="382" r:id="rId8"/>
    <p:sldId id="275" r:id="rId9"/>
    <p:sldId id="276" r:id="rId10"/>
    <p:sldId id="277" r:id="rId11"/>
    <p:sldId id="278" r:id="rId12"/>
    <p:sldId id="383" r:id="rId13"/>
    <p:sldId id="279" r:id="rId14"/>
    <p:sldId id="384" r:id="rId15"/>
    <p:sldId id="280" r:id="rId16"/>
    <p:sldId id="281" r:id="rId17"/>
    <p:sldId id="282" r:id="rId18"/>
    <p:sldId id="283" r:id="rId19"/>
    <p:sldId id="284" r:id="rId20"/>
    <p:sldId id="285" r:id="rId21"/>
    <p:sldId id="324" r:id="rId22"/>
    <p:sldId id="260" r:id="rId23"/>
    <p:sldId id="305" r:id="rId24"/>
    <p:sldId id="306" r:id="rId25"/>
    <p:sldId id="307" r:id="rId26"/>
    <p:sldId id="385" r:id="rId27"/>
    <p:sldId id="308" r:id="rId28"/>
    <p:sldId id="310" r:id="rId29"/>
    <p:sldId id="386" r:id="rId30"/>
    <p:sldId id="311" r:id="rId31"/>
    <p:sldId id="387" r:id="rId32"/>
    <p:sldId id="312" r:id="rId33"/>
    <p:sldId id="313" r:id="rId34"/>
    <p:sldId id="388" r:id="rId35"/>
    <p:sldId id="314" r:id="rId36"/>
    <p:sldId id="389" r:id="rId37"/>
    <p:sldId id="315" r:id="rId38"/>
    <p:sldId id="390" r:id="rId39"/>
    <p:sldId id="316" r:id="rId40"/>
    <p:sldId id="391" r:id="rId41"/>
    <p:sldId id="323" r:id="rId42"/>
    <p:sldId id="317" r:id="rId43"/>
    <p:sldId id="392" r:id="rId44"/>
    <p:sldId id="318" r:id="rId45"/>
    <p:sldId id="319" r:id="rId46"/>
    <p:sldId id="320" r:id="rId47"/>
    <p:sldId id="321" r:id="rId48"/>
    <p:sldId id="261" r:id="rId49"/>
    <p:sldId id="325" r:id="rId50"/>
    <p:sldId id="326" r:id="rId51"/>
    <p:sldId id="327" r:id="rId52"/>
    <p:sldId id="328" r:id="rId53"/>
    <p:sldId id="329" r:id="rId54"/>
    <p:sldId id="330" r:id="rId55"/>
    <p:sldId id="331" r:id="rId56"/>
    <p:sldId id="332" r:id="rId57"/>
    <p:sldId id="333" r:id="rId58"/>
    <p:sldId id="334" r:id="rId59"/>
    <p:sldId id="335" r:id="rId60"/>
    <p:sldId id="336" r:id="rId61"/>
    <p:sldId id="337" r:id="rId62"/>
    <p:sldId id="338" r:id="rId63"/>
    <p:sldId id="339" r:id="rId64"/>
    <p:sldId id="340" r:id="rId65"/>
    <p:sldId id="262" r:id="rId66"/>
    <p:sldId id="342" r:id="rId67"/>
    <p:sldId id="343" r:id="rId68"/>
    <p:sldId id="344" r:id="rId69"/>
    <p:sldId id="345" r:id="rId70"/>
    <p:sldId id="346" r:id="rId71"/>
    <p:sldId id="393" r:id="rId72"/>
    <p:sldId id="394" r:id="rId73"/>
    <p:sldId id="395" r:id="rId74"/>
    <p:sldId id="264" r:id="rId75"/>
    <p:sldId id="368" r:id="rId76"/>
    <p:sldId id="369" r:id="rId77"/>
    <p:sldId id="370" r:id="rId78"/>
    <p:sldId id="371" r:id="rId79"/>
    <p:sldId id="372" r:id="rId80"/>
    <p:sldId id="373" r:id="rId81"/>
    <p:sldId id="381" r:id="rId82"/>
    <p:sldId id="267" r:id="rId83"/>
    <p:sldId id="396" r:id="rId84"/>
    <p:sldId id="412" r:id="rId85"/>
    <p:sldId id="397" r:id="rId86"/>
    <p:sldId id="398" r:id="rId87"/>
    <p:sldId id="399" r:id="rId88"/>
    <p:sldId id="400" r:id="rId89"/>
    <p:sldId id="401" r:id="rId90"/>
    <p:sldId id="402" r:id="rId91"/>
    <p:sldId id="403" r:id="rId92"/>
    <p:sldId id="405" r:id="rId93"/>
    <p:sldId id="406" r:id="rId94"/>
    <p:sldId id="407" r:id="rId95"/>
    <p:sldId id="411" r:id="rId96"/>
    <p:sldId id="408" r:id="rId97"/>
    <p:sldId id="409" r:id="rId98"/>
    <p:sldId id="410" r:id="rId99"/>
    <p:sldId id="269" r:id="rId100"/>
    <p:sldId id="351" r:id="rId101"/>
    <p:sldId id="352" r:id="rId102"/>
    <p:sldId id="353" r:id="rId103"/>
    <p:sldId id="270" r:id="rId104"/>
    <p:sldId id="271" r:id="rId10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022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224"/>
    <p:restoredTop sz="95833"/>
  </p:normalViewPr>
  <p:slideViewPr>
    <p:cSldViewPr snapToGrid="0" snapToObjects="1">
      <p:cViewPr varScale="1">
        <p:scale>
          <a:sx n="66" d="100"/>
          <a:sy n="66" d="100"/>
        </p:scale>
        <p:origin x="192" y="10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notesMaster" Target="notesMasters/notesMaster1.xml"/><Relationship Id="rId107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8" Type="http://schemas.openxmlformats.org/officeDocument/2006/relationships/viewProps" Target="viewProps.xml"/><Relationship Id="rId109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110" Type="http://schemas.openxmlformats.org/officeDocument/2006/relationships/tableStyles" Target="tableStyles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00" Type="http://schemas.openxmlformats.org/officeDocument/2006/relationships/slide" Target="slides/slide99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CD5B8A-E79A-0C40-A335-555595837B46}" type="datetimeFigureOut">
              <a:rPr lang="en-US" smtClean="0"/>
              <a:t>4/8/19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56CF0-C1BF-974F-BE72-4EDAF6513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384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140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CATEGORIES:</a:t>
            </a:r>
          </a:p>
          <a:p>
            <a:r>
              <a:rPr lang="en-US" dirty="0" smtClean="0"/>
              <a:t>Photo:</a:t>
            </a:r>
            <a:r>
              <a:rPr lang="en-US" baseline="0" dirty="0" smtClean="0"/>
              <a:t> Sports, News, Feature Photo, Photo Essay, Photo Illustration</a:t>
            </a:r>
          </a:p>
          <a:p>
            <a:r>
              <a:rPr lang="en-US" baseline="0" dirty="0" smtClean="0"/>
              <a:t>Writing: News Story, Personality Profile, Feature, Unsigned Editorial, Critical Review, Sports Column, Opinion Column, Sports Feature, Sports News Story</a:t>
            </a:r>
          </a:p>
          <a:p>
            <a:r>
              <a:rPr lang="en-US" baseline="0" dirty="0" smtClean="0"/>
              <a:t>Design: Inside Page Design, Editorial Page Design, Inside Spread Design, Photo Essay Page Design, Front Page Design</a:t>
            </a:r>
          </a:p>
          <a:p>
            <a:r>
              <a:rPr lang="en-US" baseline="0" dirty="0" smtClean="0"/>
              <a:t>Art: Editorial Cartoon, Original Cartoon, Story Illustration, Informational Graphic, Graphic Design Element</a:t>
            </a:r>
          </a:p>
          <a:p>
            <a:r>
              <a:rPr lang="en-US" baseline="0" dirty="0" smtClean="0"/>
              <a:t>Advertising: Original Ad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7782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Certificates done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6783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Certificates</a:t>
            </a:r>
            <a:r>
              <a:rPr lang="en-US" baseline="0" dirty="0" smtClean="0"/>
              <a:t> done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902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Certificates</a:t>
            </a:r>
            <a:r>
              <a:rPr lang="en-US" baseline="0" dirty="0" smtClean="0"/>
              <a:t> done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9994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Certificates</a:t>
            </a:r>
            <a:r>
              <a:rPr lang="en-US" baseline="0" dirty="0" smtClean="0"/>
              <a:t> done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6884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Certificates done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114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Certificates done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4486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Certificates done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25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Certificates</a:t>
            </a:r>
            <a:r>
              <a:rPr lang="en-US" baseline="0" dirty="0" smtClean="0"/>
              <a:t> done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2176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CATEGORIES:</a:t>
            </a:r>
          </a:p>
          <a:p>
            <a:r>
              <a:rPr lang="en-US" dirty="0" smtClean="0"/>
              <a:t>Photo: Sports</a:t>
            </a:r>
            <a:r>
              <a:rPr lang="en-US" baseline="0" dirty="0" smtClean="0"/>
              <a:t> Photo, News Photo, Feature Photo, Photo Illustration, Photo Gallery</a:t>
            </a:r>
          </a:p>
          <a:p>
            <a:r>
              <a:rPr lang="en-US" baseline="0" dirty="0" smtClean="0"/>
              <a:t>Writing: News Story, Feature Story, Sports Story, Critical Review, Opinion Column, Blog Entry</a:t>
            </a:r>
          </a:p>
          <a:p>
            <a:r>
              <a:rPr lang="en-US" baseline="0" dirty="0" smtClean="0"/>
              <a:t>Video/Audio: Video Package, Audio Slideshow, Podcast Episode</a:t>
            </a:r>
          </a:p>
          <a:p>
            <a:r>
              <a:rPr lang="en-US" baseline="0" dirty="0" smtClean="0"/>
              <a:t>Design: Multimedia Package Design, Page Presentation/Design, Informational Graphic, Graphic Design Element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4657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Certificates done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6422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Certificates done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881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Certificates done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8361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Certificate</a:t>
            </a:r>
            <a:r>
              <a:rPr lang="en-US" baseline="0" dirty="0" smtClean="0"/>
              <a:t>s done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115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Certificate</a:t>
            </a:r>
            <a:r>
              <a:rPr lang="en-US" baseline="0" dirty="0" smtClean="0"/>
              <a:t>s done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2074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Certificates done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539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Certificates</a:t>
            </a:r>
            <a:r>
              <a:rPr lang="en-US" baseline="0" dirty="0" smtClean="0"/>
              <a:t> done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399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Certificates</a:t>
            </a:r>
            <a:r>
              <a:rPr lang="en-US" baseline="0" dirty="0" smtClean="0"/>
              <a:t> done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0107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Certificates done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2844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Certificates done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7434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Certificates done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707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Certificates</a:t>
            </a:r>
            <a:r>
              <a:rPr lang="en-US" baseline="0" dirty="0" smtClean="0"/>
              <a:t> done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8165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Certificates done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57375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CATEGORIES:</a:t>
            </a:r>
          </a:p>
          <a:p>
            <a:r>
              <a:rPr lang="en-US" dirty="0" smtClean="0"/>
              <a:t>Writing: News Story, Feature Personality Profile,</a:t>
            </a:r>
            <a:r>
              <a:rPr lang="en-US" baseline="0" dirty="0" smtClean="0"/>
              <a:t> Feature, Sports Column, Opinion Column, Sports News Story, Mini Feature, Critical Review</a:t>
            </a:r>
          </a:p>
          <a:p>
            <a:r>
              <a:rPr lang="en-US" baseline="0" dirty="0" smtClean="0"/>
              <a:t>Photo: Sports Photo, News Photo, Feature Photo</a:t>
            </a:r>
          </a:p>
          <a:p>
            <a:r>
              <a:rPr lang="en-US" baseline="0" dirty="0" smtClean="0"/>
              <a:t>Design: Magazine Inside Page Design, Magazine Inside Spread Design, Newspaper Inside Page Design, Newspaper Inside Spread Design, Newspaper Front Page Design, Editorial Cartoon, Informational Graphic, Original Ad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4732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Certificates done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08944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Certificates done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66372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Certificates done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57830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Certificates done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01159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Certificates done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93415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Certificates done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70909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Certificates done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21554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Certificates</a:t>
            </a:r>
            <a:r>
              <a:rPr lang="en-US" baseline="0" dirty="0" smtClean="0"/>
              <a:t> done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4090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Certificates done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99457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Certificates done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76902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Certificates done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58040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Certificates done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56472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Certificates</a:t>
            </a:r>
            <a:r>
              <a:rPr lang="en-US" baseline="0" dirty="0" smtClean="0"/>
              <a:t> done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21897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Certificates done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48736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Certificates done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7853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CATEGORIES:</a:t>
            </a:r>
          </a:p>
          <a:p>
            <a:r>
              <a:rPr lang="en-US" dirty="0" smtClean="0"/>
              <a:t>Writing: News Reporting, Feature</a:t>
            </a:r>
            <a:r>
              <a:rPr lang="en-US" baseline="0" dirty="0" smtClean="0"/>
              <a:t> Reporting, Sports Reporting, Critique Columns, Blog Entry</a:t>
            </a:r>
            <a:endParaRPr lang="en-US" dirty="0" smtClean="0"/>
          </a:p>
          <a:p>
            <a:r>
              <a:rPr lang="en-US" baseline="0" dirty="0" smtClean="0"/>
              <a:t>Photo: Photo Gallery</a:t>
            </a:r>
          </a:p>
          <a:p>
            <a:r>
              <a:rPr lang="en-US" baseline="0" dirty="0" smtClean="0"/>
              <a:t>Video: Video Package</a:t>
            </a:r>
          </a:p>
          <a:p>
            <a:r>
              <a:rPr lang="en-US" baseline="0" dirty="0" smtClean="0"/>
              <a:t>Design: Multimedia Package, Page Presentation/Design, Informational Graphic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83452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CATEGORIES:</a:t>
            </a:r>
          </a:p>
          <a:p>
            <a:r>
              <a:rPr lang="en-US" dirty="0" smtClean="0"/>
              <a:t>Writing: News Reporting, Feature</a:t>
            </a:r>
            <a:r>
              <a:rPr lang="en-US" baseline="0" dirty="0" smtClean="0"/>
              <a:t> Reporting, Sports Reporting, Critique Columns, Blog Entry</a:t>
            </a:r>
            <a:endParaRPr lang="en-US" dirty="0" smtClean="0"/>
          </a:p>
          <a:p>
            <a:r>
              <a:rPr lang="en-US" baseline="0" dirty="0" smtClean="0"/>
              <a:t>Photo: Photo Gallery</a:t>
            </a:r>
          </a:p>
          <a:p>
            <a:r>
              <a:rPr lang="en-US" baseline="0" dirty="0" smtClean="0"/>
              <a:t>Video: Video Package</a:t>
            </a:r>
          </a:p>
          <a:p>
            <a:r>
              <a:rPr lang="en-US" baseline="0" dirty="0" smtClean="0"/>
              <a:t>Design: Multimedia Package, Page Presentation/Design, Informational Graphic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67996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8349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Certificates done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35614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CATEGORIES:</a:t>
            </a:r>
          </a:p>
          <a:p>
            <a:r>
              <a:rPr lang="en-US" dirty="0" smtClean="0"/>
              <a:t>Editor</a:t>
            </a:r>
            <a:r>
              <a:rPr lang="en-US" baseline="0" dirty="0" smtClean="0"/>
              <a:t> of the Year</a:t>
            </a:r>
          </a:p>
          <a:p>
            <a:r>
              <a:rPr lang="en-US" baseline="0" dirty="0" smtClean="0"/>
              <a:t>Writer of the Year</a:t>
            </a:r>
          </a:p>
          <a:p>
            <a:r>
              <a:rPr lang="en-US" baseline="0" dirty="0" smtClean="0"/>
              <a:t>Designer of the Year</a:t>
            </a:r>
          </a:p>
          <a:p>
            <a:r>
              <a:rPr lang="en-US" baseline="0" dirty="0" smtClean="0"/>
              <a:t>Photographer of the Year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56502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Distinguished</a:t>
            </a:r>
            <a:r>
              <a:rPr lang="en-US" baseline="0" dirty="0" smtClean="0"/>
              <a:t> Merit, </a:t>
            </a:r>
            <a:r>
              <a:rPr lang="en-US" dirty="0" smtClean="0"/>
              <a:t>Honors, Highest</a:t>
            </a:r>
            <a:r>
              <a:rPr lang="en-US" baseline="0" dirty="0" smtClean="0"/>
              <a:t> Honors, All Oklahoman</a:t>
            </a:r>
            <a:r>
              <a:rPr lang="mr-IN" baseline="0" dirty="0" smtClean="0"/>
              <a:t>–</a:t>
            </a:r>
            <a:r>
              <a:rPr lang="en-US" baseline="0" dirty="0" smtClean="0"/>
              <a:t>all divisions each category</a:t>
            </a:r>
          </a:p>
          <a:p>
            <a:r>
              <a:rPr lang="en-US" baseline="0" dirty="0" smtClean="0"/>
              <a:t>James F. Paschal Sweepstakes Winners: all divisions each category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67194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CATEGORIES:</a:t>
            </a:r>
          </a:p>
          <a:p>
            <a:r>
              <a:rPr lang="en-US" dirty="0" smtClean="0"/>
              <a:t>James F. Paschal Journalism Spirit</a:t>
            </a:r>
            <a:r>
              <a:rPr lang="en-US" baseline="0" dirty="0" smtClean="0"/>
              <a:t> Award--each division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556CF0-C1BF-974F-BE72-4EDAF6513CAC}" type="slidenum">
              <a:rPr lang="en-US" smtClean="0"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578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11784011" y="118920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8913" y="1143293"/>
            <a:ext cx="7034362" cy="4268965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77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8914" y="5537925"/>
            <a:ext cx="7034362" cy="706355"/>
          </a:xfrm>
        </p:spPr>
        <p:txBody>
          <a:bodyPr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sz="2000" b="0" i="1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88913" y="6314440"/>
            <a:ext cx="1596622" cy="365125"/>
          </a:xfrm>
        </p:spPr>
        <p:txBody>
          <a:bodyPr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82B68046-5D7D-0646-8031-9F3323D68D31}" type="datetimeFigureOut">
              <a:rPr lang="en-US" smtClean="0"/>
              <a:t>4/8/19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00591" y="6314440"/>
            <a:ext cx="5122683" cy="365125"/>
          </a:xfrm>
        </p:spPr>
        <p:txBody>
          <a:bodyPr/>
          <a:lstStyle>
            <a:lvl1pPr algn="l">
              <a:defRPr b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1416216"/>
            <a:ext cx="407988" cy="365125"/>
          </a:xfrm>
        </p:spPr>
        <p:txBody>
          <a:bodyPr/>
          <a:lstStyle>
            <a:lvl1pPr algn="r">
              <a:defRPr>
                <a:solidFill>
                  <a:schemeClr val="bg2"/>
                </a:solidFill>
              </a:defRPr>
            </a:lvl1pPr>
          </a:lstStyle>
          <a:p>
            <a:fld id="{FBDB0308-B73F-574D-A8A8-F139AF0FA68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 title="Verticle Rule Line"/>
          <p:cNvCxnSpPr/>
          <p:nvPr/>
        </p:nvCxnSpPr>
        <p:spPr>
          <a:xfrm>
            <a:off x="773855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8611" y="5412258"/>
            <a:ext cx="2565400" cy="1272011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orient="horz" pos="79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 title="Page Number Shape"/>
          <p:cNvSpPr/>
          <p:nvPr/>
        </p:nvSpPr>
        <p:spPr bwMode="auto">
          <a:xfrm>
            <a:off x="11784011" y="1393748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7673" y="2571722"/>
            <a:ext cx="8296654" cy="3286153"/>
          </a:xfrm>
        </p:spPr>
        <p:txBody>
          <a:bodyPr anchor="t">
            <a:normAutofit/>
          </a:bodyPr>
          <a:lstStyle>
            <a:lvl1pPr>
              <a:lnSpc>
                <a:spcPct val="85000"/>
              </a:lnSpc>
              <a:defRPr sz="7700" cap="all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7673" y="1393748"/>
            <a:ext cx="8401429" cy="819150"/>
          </a:xfrm>
        </p:spPr>
        <p:txBody>
          <a:bodyPr anchor="ctr">
            <a:normAutofit/>
          </a:bodyPr>
          <a:lstStyle>
            <a:lvl1pPr marL="0" indent="0" algn="r">
              <a:lnSpc>
                <a:spcPct val="113000"/>
              </a:lnSpc>
              <a:spcBef>
                <a:spcPts val="0"/>
              </a:spcBef>
              <a:buNone/>
              <a:defRPr sz="20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742955" y="6314439"/>
            <a:ext cx="1596622" cy="365125"/>
          </a:xfrm>
        </p:spPr>
        <p:txBody>
          <a:bodyPr/>
          <a:lstStyle>
            <a:lvl1pPr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82B68046-5D7D-0646-8031-9F3323D68D31}" type="datetimeFigureOut">
              <a:rPr lang="en-US" smtClean="0"/>
              <a:t>4/8/19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7673" y="6314440"/>
            <a:ext cx="6480226" cy="365125"/>
          </a:xfrm>
        </p:spPr>
        <p:txBody>
          <a:bodyPr/>
          <a:lstStyle>
            <a:lvl1pPr>
              <a:defRPr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1620760"/>
            <a:ext cx="407988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FBDB0308-B73F-574D-A8A8-F139AF0FA682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 title="Horizontal Rule Line"/>
          <p:cNvCxnSpPr/>
          <p:nvPr/>
        </p:nvCxnSpPr>
        <p:spPr>
          <a:xfrm flipH="1">
            <a:off x="1" y="6178167"/>
            <a:ext cx="10244326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81600" y="540628"/>
            <a:ext cx="6248400" cy="248894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3712467"/>
            <a:ext cx="6248400" cy="248222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68046-5D7D-0646-8031-9F3323D68D31}" type="datetimeFigureOut">
              <a:rPr lang="en-US" smtClean="0"/>
              <a:t>4/8/19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B0308-B73F-574D-A8A8-F139AF0FA6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7784"/>
            <a:ext cx="3831336" cy="49560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0" y="558065"/>
            <a:ext cx="6245352" cy="914400"/>
          </a:xfrm>
        </p:spPr>
        <p:txBody>
          <a:bodyPr anchor="b"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1526671"/>
            <a:ext cx="6245352" cy="175564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81600" y="3700826"/>
            <a:ext cx="6248400" cy="914400"/>
          </a:xfrm>
        </p:spPr>
        <p:txBody>
          <a:bodyPr anchor="b">
            <a:normAutofit/>
          </a:bodyPr>
          <a:lstStyle>
            <a:lvl1pPr marL="0" indent="0"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81600" y="4669432"/>
            <a:ext cx="6245352" cy="175564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68046-5D7D-0646-8031-9F3323D68D31}" type="datetimeFigureOut">
              <a:rPr lang="en-US" smtClean="0"/>
              <a:t>4/8/19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B0308-B73F-574D-A8A8-F139AF0FA6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68046-5D7D-0646-8031-9F3323D68D31}" type="datetimeFigureOut">
              <a:rPr lang="en-US" smtClean="0"/>
              <a:t>4/8/19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B0308-B73F-574D-A8A8-F139AF0FA6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68046-5D7D-0646-8031-9F3323D68D31}" type="datetimeFigureOut">
              <a:rPr lang="en-US" smtClean="0"/>
              <a:t>4/8/19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B0308-B73F-574D-A8A8-F139AF0FA6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5479"/>
            <a:ext cx="3838776" cy="1921022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564147"/>
            <a:ext cx="6248400" cy="5622644"/>
          </a:xfrm>
        </p:spPr>
        <p:txBody>
          <a:bodyPr/>
          <a:lstStyle>
            <a:lvl1pPr>
              <a:lnSpc>
                <a:spcPct val="112000"/>
              </a:lnSpc>
              <a:defRPr sz="2000"/>
            </a:lvl1pPr>
            <a:lvl2pPr>
              <a:lnSpc>
                <a:spcPct val="112000"/>
              </a:lnSpc>
              <a:defRPr sz="1800"/>
            </a:lvl2pPr>
            <a:lvl3pPr>
              <a:lnSpc>
                <a:spcPct val="112000"/>
              </a:lnSpc>
              <a:defRPr sz="1600"/>
            </a:lvl3pPr>
            <a:lvl4pPr>
              <a:lnSpc>
                <a:spcPct val="112000"/>
              </a:lnSpc>
              <a:defRPr sz="1400"/>
            </a:lvl4pPr>
            <a:lvl5pPr>
              <a:lnSpc>
                <a:spcPct val="112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2621512"/>
            <a:ext cx="3838776" cy="3239537"/>
          </a:xfrm>
        </p:spPr>
        <p:txBody>
          <a:bodyPr/>
          <a:lstStyle>
            <a:lvl1pPr marL="0" indent="0" algn="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68046-5D7D-0646-8031-9F3323D68D31}" type="datetimeFigureOut">
              <a:rPr lang="en-US" smtClean="0"/>
              <a:t>4/8/19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B0308-B73F-574D-A8A8-F139AF0FA6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557261"/>
            <a:ext cx="3840480" cy="1919239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40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57800" y="0"/>
            <a:ext cx="6172200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8952" y="2621512"/>
            <a:ext cx="3840480" cy="3236976"/>
          </a:xfrm>
        </p:spPr>
        <p:txBody>
          <a:bodyPr/>
          <a:lstStyle>
            <a:lvl1pPr marL="0" indent="0" algn="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68046-5D7D-0646-8031-9F3323D68D31}" type="datetimeFigureOut">
              <a:rPr lang="en-US" smtClean="0"/>
              <a:t>4/8/19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B0308-B73F-574D-A8A8-F139AF0FA6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81600" y="640080"/>
            <a:ext cx="6248398" cy="558414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68046-5D7D-0646-8031-9F3323D68D31}" type="datetimeFigureOut">
              <a:rPr lang="en-US" smtClean="0"/>
              <a:t>4/8/19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B0308-B73F-574D-A8A8-F139AF0FA68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rgbClr val="262626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0765" y="642931"/>
            <a:ext cx="2446670" cy="467810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642932"/>
            <a:ext cx="7070678" cy="46781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36187" y="5927131"/>
            <a:ext cx="3814856" cy="365125"/>
          </a:xfrm>
        </p:spPr>
        <p:txBody>
          <a:bodyPr/>
          <a:lstStyle/>
          <a:p>
            <a:fld id="{82B68046-5D7D-0646-8031-9F3323D68D31}" type="datetimeFigureOut">
              <a:rPr lang="en-US" smtClean="0"/>
              <a:t>4/8/19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536187" y="6315949"/>
            <a:ext cx="38148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5607592"/>
            <a:ext cx="407988" cy="365125"/>
          </a:xfrm>
        </p:spPr>
        <p:txBody>
          <a:bodyPr/>
          <a:lstStyle/>
          <a:p>
            <a:fld id="{FBDB0308-B73F-574D-A8A8-F139AF0FA682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 title="Horizontal Rule Line"/>
          <p:cNvCxnSpPr/>
          <p:nvPr/>
        </p:nvCxnSpPr>
        <p:spPr>
          <a:xfrm>
            <a:off x="0" y="6199730"/>
            <a:ext cx="10260011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6" title="Page Number Shape"/>
          <p:cNvSpPr/>
          <p:nvPr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30947" y="569066"/>
            <a:ext cx="3390153" cy="49524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21100" y="569066"/>
            <a:ext cx="7708898" cy="5655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1" y="593006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82B68046-5D7D-0646-8031-9F3323D68D31}" type="datetimeFigureOut">
              <a:rPr lang="en-US" smtClean="0"/>
              <a:t>4/8/19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1" y="631444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200" b="1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84011" y="5607592"/>
            <a:ext cx="4079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1" baseline="0">
                <a:solidFill>
                  <a:schemeClr val="bg2"/>
                </a:solidFill>
                <a:latin typeface="+mj-lt"/>
              </a:defRPr>
            </a:lvl1pPr>
          </a:lstStyle>
          <a:p>
            <a:fld id="{FBDB0308-B73F-574D-A8A8-F139AF0FA682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 title="Horizontal Rule Line"/>
          <p:cNvCxnSpPr/>
          <p:nvPr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8687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5000" b="0" i="1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28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283464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8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283464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6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283464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4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83464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83464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83464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83464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83464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832">
          <p15:clr>
            <a:srgbClr val="F26B43"/>
          </p15:clr>
        </p15:guide>
        <p15:guide id="2" pos="480">
          <p15:clr>
            <a:srgbClr val="F26B43"/>
          </p15:clr>
        </p15:guide>
        <p15:guide id="3" orient="horz" pos="432">
          <p15:clr>
            <a:srgbClr val="F26B43"/>
          </p15:clr>
        </p15:guide>
        <p15:guide id="4" pos="7200">
          <p15:clr>
            <a:srgbClr val="F26B43"/>
          </p15:clr>
        </p15:guide>
        <p15:guide id="5" pos="32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cap="none" dirty="0" smtClean="0"/>
              <a:t>2019 Spring Media Monday Awards </a:t>
            </a:r>
            <a:r>
              <a:rPr lang="en-US" sz="7200" cap="none" dirty="0"/>
              <a:t>C</a:t>
            </a:r>
            <a:r>
              <a:rPr lang="en-US" sz="7200" cap="none" dirty="0" smtClean="0"/>
              <a:t>eremony</a:t>
            </a:r>
            <a:endParaRPr lang="en-US" sz="7200" cap="non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April </a:t>
            </a:r>
            <a:r>
              <a:rPr lang="en-US" dirty="0"/>
              <a:t>8</a:t>
            </a:r>
            <a:r>
              <a:rPr lang="en-US" dirty="0" smtClean="0"/>
              <a:t>, 2019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692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few quick notes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181600" y="569066"/>
            <a:ext cx="6248398" cy="5704734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In some categories where there were limited entries, judges combined division entries.</a:t>
            </a:r>
            <a:endParaRPr lang="en-US" dirty="0"/>
          </a:p>
          <a:p>
            <a:r>
              <a:rPr lang="en-US" dirty="0"/>
              <a:t>All names will not be read for time’s sake. </a:t>
            </a:r>
          </a:p>
          <a:p>
            <a:r>
              <a:rPr lang="en-US" dirty="0"/>
              <a:t>If you win first place, come </a:t>
            </a:r>
            <a:r>
              <a:rPr lang="en-US" dirty="0" smtClean="0"/>
              <a:t>to the front </a:t>
            </a:r>
            <a:r>
              <a:rPr lang="en-US" dirty="0"/>
              <a:t>to accept your award.</a:t>
            </a:r>
          </a:p>
          <a:p>
            <a:r>
              <a:rPr lang="en-US" dirty="0" smtClean="0"/>
              <a:t>If </a:t>
            </a:r>
            <a:r>
              <a:rPr lang="en-US" dirty="0"/>
              <a:t>you win second, third, or honorable mention, your awards will be in the teachers’ packets to pick up at the registration table on your way out. </a:t>
            </a:r>
            <a:endParaRPr lang="en-US" dirty="0" smtClean="0"/>
          </a:p>
          <a:p>
            <a:r>
              <a:rPr lang="en-US" b="1" dirty="0"/>
              <a:t>Advisers</a:t>
            </a:r>
            <a:r>
              <a:rPr lang="en-US" dirty="0"/>
              <a:t>: please pick up scorebooks and certificates at the registration table after the ceremony</a:t>
            </a:r>
            <a:r>
              <a:rPr lang="en-US" dirty="0" smtClean="0"/>
              <a:t>. Please consider dropping off your nametag as well so we can reuse the holders.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799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PREVIOUSLY PUBLISHED CONTEST:</a:t>
            </a:r>
            <a:br>
              <a:rPr lang="en-US" sz="5400" dirty="0" smtClean="0"/>
            </a:br>
            <a:r>
              <a:rPr lang="en-US" sz="5400" dirty="0" smtClean="0"/>
              <a:t>ONLINE</a:t>
            </a:r>
            <a:endParaRPr lang="en-US" sz="5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667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30947" y="569066"/>
            <a:ext cx="3467969" cy="4952492"/>
          </a:xfrm>
        </p:spPr>
        <p:txBody>
          <a:bodyPr/>
          <a:lstStyle/>
          <a:p>
            <a:r>
              <a:rPr lang="en-US" dirty="0" smtClean="0"/>
              <a:t>Critical Review</a:t>
            </a:r>
            <a:br>
              <a:rPr lang="en-US" dirty="0" smtClean="0"/>
            </a:br>
            <a:r>
              <a:rPr lang="en-US" sz="3200" dirty="0" smtClean="0"/>
              <a:t>Divisions II &amp; III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483102" y="566632"/>
            <a:ext cx="7708898" cy="565515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b="1" dirty="0" smtClean="0"/>
              <a:t>Honorable Mention:</a:t>
            </a:r>
          </a:p>
          <a:p>
            <a:pPr marL="0" indent="0" algn="ctr">
              <a:buNone/>
            </a:pPr>
            <a:r>
              <a:rPr lang="en-US" dirty="0" smtClean="0"/>
              <a:t>Xavier Rhone, Harding Charter Prep</a:t>
            </a:r>
            <a:r>
              <a:rPr lang="en-US" b="1" dirty="0" smtClean="0"/>
              <a:t> </a:t>
            </a:r>
          </a:p>
          <a:p>
            <a:pPr marL="0" indent="0" algn="ctr">
              <a:buNone/>
            </a:pPr>
            <a:r>
              <a:rPr lang="en-US" b="1" dirty="0" smtClean="0"/>
              <a:t>Third Place:</a:t>
            </a:r>
          </a:p>
          <a:p>
            <a:pPr marL="0" indent="0" algn="ctr">
              <a:buNone/>
            </a:pPr>
            <a:r>
              <a:rPr lang="en-US" dirty="0" smtClean="0"/>
              <a:t>Xavier Rhone, Harding Charter Prep</a:t>
            </a:r>
          </a:p>
          <a:p>
            <a:pPr marL="0" indent="0" algn="ctr">
              <a:buNone/>
            </a:pPr>
            <a:r>
              <a:rPr lang="en-US" b="1" dirty="0" smtClean="0"/>
              <a:t>Second Place:</a:t>
            </a:r>
          </a:p>
          <a:p>
            <a:pPr marL="0" indent="0" algn="ctr">
              <a:buNone/>
            </a:pPr>
            <a:r>
              <a:rPr lang="en-US" dirty="0" smtClean="0"/>
              <a:t>Xavier Rhone, Harding Charter Prep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 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B02228"/>
                </a:solidFill>
              </a:rPr>
              <a:t>Xavier Rhone, Harding Charter Prep</a:t>
            </a:r>
          </a:p>
        </p:txBody>
      </p:sp>
    </p:spTree>
    <p:extLst>
      <p:ext uri="{BB962C8B-B14F-4D97-AF65-F5344CB8AC3E}">
        <p14:creationId xmlns:p14="http://schemas.microsoft.com/office/powerpoint/2010/main" val="1086074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Critical Review: Experience</a:t>
            </a:r>
            <a:br>
              <a:rPr lang="en-US" dirty="0" smtClean="0"/>
            </a:br>
            <a:r>
              <a:rPr lang="en-US" sz="3200" dirty="0" smtClean="0"/>
              <a:t>Division I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/>
              <a:t>Honorable Mention:</a:t>
            </a:r>
          </a:p>
          <a:p>
            <a:pPr marL="0" indent="0" algn="ctr">
              <a:buNone/>
            </a:pPr>
            <a:r>
              <a:rPr lang="en-US" dirty="0" smtClean="0"/>
              <a:t>Hannah Prentice, Edmond Memorial High School</a:t>
            </a:r>
          </a:p>
          <a:p>
            <a:pPr marL="0" indent="0" algn="ctr">
              <a:buNone/>
            </a:pPr>
            <a:r>
              <a:rPr lang="en-US" b="1" dirty="0" smtClean="0"/>
              <a:t>Third Place:</a:t>
            </a:r>
          </a:p>
          <a:p>
            <a:pPr marL="0" indent="0" algn="ctr">
              <a:buNone/>
            </a:pPr>
            <a:r>
              <a:rPr lang="en-US" dirty="0" smtClean="0"/>
              <a:t>Samantha Thompson, Edmond Memorial High School</a:t>
            </a:r>
          </a:p>
          <a:p>
            <a:pPr marL="0" indent="0" algn="ctr">
              <a:buNone/>
            </a:pPr>
            <a:r>
              <a:rPr lang="en-US" b="1" dirty="0" smtClean="0"/>
              <a:t>Second Place:</a:t>
            </a:r>
          </a:p>
          <a:p>
            <a:pPr marL="0" indent="0" algn="ctr">
              <a:buNone/>
            </a:pPr>
            <a:r>
              <a:rPr lang="en-US" dirty="0" smtClean="0"/>
              <a:t>Rachel </a:t>
            </a:r>
            <a:r>
              <a:rPr lang="en-US" dirty="0" err="1" smtClean="0"/>
              <a:t>Bussert</a:t>
            </a:r>
            <a:r>
              <a:rPr lang="en-US" dirty="0" smtClean="0"/>
              <a:t>, Edmond Memorial High School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B02228"/>
                </a:solidFill>
              </a:rPr>
              <a:t>Sidney Norman, Edmond North High School</a:t>
            </a:r>
            <a:endParaRPr lang="en-US" dirty="0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449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Critical Review: Movie</a:t>
            </a:r>
            <a:br>
              <a:rPr lang="en-US" dirty="0" smtClean="0"/>
            </a:br>
            <a:r>
              <a:rPr lang="en-US" sz="3200" dirty="0" smtClean="0"/>
              <a:t>Division I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smtClean="0"/>
              <a:t>Honorable Mention:</a:t>
            </a:r>
          </a:p>
          <a:p>
            <a:pPr marL="0" indent="0" algn="ctr">
              <a:buNone/>
            </a:pPr>
            <a:r>
              <a:rPr lang="en-US" dirty="0" err="1" smtClean="0"/>
              <a:t>Brynly</a:t>
            </a:r>
            <a:r>
              <a:rPr lang="en-US" dirty="0" smtClean="0"/>
              <a:t> Brown, Edmond North High School</a:t>
            </a:r>
          </a:p>
          <a:p>
            <a:pPr marL="0" indent="0" algn="ctr">
              <a:buNone/>
            </a:pPr>
            <a:r>
              <a:rPr lang="en-US" b="1" dirty="0" smtClean="0"/>
              <a:t>Third Place:</a:t>
            </a:r>
          </a:p>
          <a:p>
            <a:pPr marL="0" indent="0" algn="ctr">
              <a:buNone/>
            </a:pPr>
            <a:r>
              <a:rPr lang="en-US" dirty="0" smtClean="0"/>
              <a:t>Trey McCabe, Edmond Memorial High School</a:t>
            </a:r>
          </a:p>
          <a:p>
            <a:pPr marL="0" indent="0" algn="ctr">
              <a:buNone/>
            </a:pPr>
            <a:r>
              <a:rPr lang="en-US" b="1" dirty="0" smtClean="0"/>
              <a:t>Second Place:</a:t>
            </a:r>
          </a:p>
          <a:p>
            <a:pPr marL="0" indent="0" algn="ctr">
              <a:buNone/>
            </a:pPr>
            <a:r>
              <a:rPr lang="en-US" dirty="0" smtClean="0"/>
              <a:t>Ainsley Martinez, Edmond North High School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B02228"/>
                </a:solidFill>
              </a:rPr>
              <a:t>Sidney Norman, Edmond North High School</a:t>
            </a:r>
            <a:endParaRPr lang="en-US" dirty="0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822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Critical Review: Music</a:t>
            </a:r>
            <a:br>
              <a:rPr lang="en-US" dirty="0" smtClean="0"/>
            </a:br>
            <a:r>
              <a:rPr lang="en-US" sz="3200" dirty="0" smtClean="0"/>
              <a:t>Division I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smtClean="0"/>
              <a:t>Third Place:</a:t>
            </a:r>
          </a:p>
          <a:p>
            <a:pPr marL="0" indent="0" algn="ctr">
              <a:buNone/>
            </a:pPr>
            <a:r>
              <a:rPr lang="en-US" dirty="0" smtClean="0"/>
              <a:t>Colt Beat, Edmond Memorial High School</a:t>
            </a:r>
          </a:p>
          <a:p>
            <a:pPr marL="0" indent="0" algn="ctr">
              <a:buNone/>
            </a:pPr>
            <a:r>
              <a:rPr lang="en-US" b="1" dirty="0" smtClean="0"/>
              <a:t>Second Place:</a:t>
            </a:r>
          </a:p>
          <a:p>
            <a:pPr marL="0" indent="0" algn="ctr">
              <a:buNone/>
            </a:pPr>
            <a:r>
              <a:rPr lang="en-US" dirty="0" smtClean="0"/>
              <a:t>Avery Hamlin, Edmond Memorial High School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B02228"/>
                </a:solidFill>
              </a:rPr>
              <a:t>Trey McCabe, Edmond Memorial High School</a:t>
            </a:r>
            <a:endParaRPr lang="en-US" dirty="0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5770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947" y="569066"/>
            <a:ext cx="3509533" cy="4952492"/>
          </a:xfrm>
        </p:spPr>
        <p:txBody>
          <a:bodyPr/>
          <a:lstStyle/>
          <a:p>
            <a:r>
              <a:rPr lang="en-US" dirty="0" smtClean="0"/>
              <a:t>Feature Story</a:t>
            </a:r>
            <a:br>
              <a:rPr lang="en-US" dirty="0" smtClean="0"/>
            </a:br>
            <a:r>
              <a:rPr lang="en-US" sz="3200" dirty="0" smtClean="0"/>
              <a:t>Divisions II &amp; III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smtClean="0"/>
              <a:t>Honorable Mention:</a:t>
            </a:r>
          </a:p>
          <a:p>
            <a:pPr marL="0" indent="0" algn="ctr">
              <a:buNone/>
            </a:pPr>
            <a:r>
              <a:rPr lang="en-US" dirty="0" smtClean="0"/>
              <a:t>Tyler Bailey, Ada High School</a:t>
            </a:r>
          </a:p>
          <a:p>
            <a:pPr marL="0" indent="0" algn="ctr">
              <a:buNone/>
            </a:pPr>
            <a:r>
              <a:rPr lang="en-US" b="1" dirty="0" smtClean="0"/>
              <a:t>Third Place:</a:t>
            </a:r>
          </a:p>
          <a:p>
            <a:pPr marL="0" indent="0" algn="ctr">
              <a:buNone/>
            </a:pPr>
            <a:r>
              <a:rPr lang="en-US" dirty="0" smtClean="0"/>
              <a:t>Tyler Bailey, Ada High School</a:t>
            </a:r>
          </a:p>
          <a:p>
            <a:pPr marL="0" indent="0" algn="ctr">
              <a:buNone/>
            </a:pPr>
            <a:r>
              <a:rPr lang="en-US" b="1" dirty="0" smtClean="0"/>
              <a:t>Second Place:</a:t>
            </a:r>
          </a:p>
          <a:p>
            <a:pPr marL="0" indent="0" algn="ctr">
              <a:buNone/>
            </a:pPr>
            <a:r>
              <a:rPr lang="en-US" dirty="0" smtClean="0"/>
              <a:t>Hani Mohamed, Harding Charter Prep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B02228"/>
                </a:solidFill>
              </a:rPr>
              <a:t>Xavier Rhone, Harding Charter Prep</a:t>
            </a:r>
          </a:p>
        </p:txBody>
      </p:sp>
    </p:spTree>
    <p:extLst>
      <p:ext uri="{BB962C8B-B14F-4D97-AF65-F5344CB8AC3E}">
        <p14:creationId xmlns:p14="http://schemas.microsoft.com/office/powerpoint/2010/main" val="81454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Story</a:t>
            </a:r>
            <a:br>
              <a:rPr lang="en-US" dirty="0" smtClean="0"/>
            </a:br>
            <a:r>
              <a:rPr lang="en-US" sz="3200" dirty="0" smtClean="0"/>
              <a:t>Division I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smtClean="0"/>
              <a:t>Honorable Mention:</a:t>
            </a:r>
          </a:p>
          <a:p>
            <a:pPr marL="0" indent="0" algn="ctr">
              <a:buNone/>
            </a:pPr>
            <a:r>
              <a:rPr lang="en-US" dirty="0" smtClean="0"/>
              <a:t>Avery Hamlin, Memorial High School</a:t>
            </a:r>
          </a:p>
          <a:p>
            <a:pPr marL="0" indent="0" algn="ctr">
              <a:buNone/>
            </a:pPr>
            <a:r>
              <a:rPr lang="en-US" b="1" dirty="0" smtClean="0"/>
              <a:t>Third Place:</a:t>
            </a:r>
          </a:p>
          <a:p>
            <a:pPr marL="0" indent="0" algn="ctr">
              <a:buNone/>
            </a:pPr>
            <a:r>
              <a:rPr lang="en-US" dirty="0" smtClean="0"/>
              <a:t>Avery Hamlin, Edmond Memorial High School</a:t>
            </a:r>
          </a:p>
          <a:p>
            <a:pPr marL="0" indent="0" algn="ctr">
              <a:buNone/>
            </a:pPr>
            <a:r>
              <a:rPr lang="en-US" b="1" dirty="0" smtClean="0"/>
              <a:t>Second Place:</a:t>
            </a:r>
          </a:p>
          <a:p>
            <a:pPr marL="0" indent="0" algn="ctr">
              <a:buNone/>
            </a:pPr>
            <a:r>
              <a:rPr lang="en-US" dirty="0" smtClean="0"/>
              <a:t>Cora Adams, Edmond Memorial High School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B02228"/>
                </a:solidFill>
              </a:rPr>
              <a:t>Trey McCabe, Edmond Memorial High School</a:t>
            </a:r>
            <a:endParaRPr lang="en-US" dirty="0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1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947" y="569066"/>
            <a:ext cx="3675788" cy="4952492"/>
          </a:xfrm>
        </p:spPr>
        <p:txBody>
          <a:bodyPr/>
          <a:lstStyle/>
          <a:p>
            <a:r>
              <a:rPr lang="en-US" smtClean="0"/>
              <a:t>Multimedia Package Design</a:t>
            </a:r>
            <a:br>
              <a:rPr lang="en-US" smtClean="0"/>
            </a:br>
            <a:r>
              <a:rPr lang="en-US" sz="3200" smtClean="0"/>
              <a:t>Divisions II &amp; </a:t>
            </a:r>
            <a:r>
              <a:rPr lang="en-US" sz="3200" dirty="0" smtClean="0"/>
              <a:t>III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smtClean="0"/>
              <a:t>Honorable Mention:</a:t>
            </a:r>
          </a:p>
          <a:p>
            <a:pPr marL="0" indent="0" algn="ctr">
              <a:buNone/>
            </a:pPr>
            <a:r>
              <a:rPr lang="en-US" dirty="0" smtClean="0"/>
              <a:t>Dylan </a:t>
            </a:r>
            <a:r>
              <a:rPr lang="en-US" dirty="0" err="1" smtClean="0"/>
              <a:t>DelCol</a:t>
            </a:r>
            <a:r>
              <a:rPr lang="en-US" dirty="0" smtClean="0"/>
              <a:t>, Harding Charter Prep</a:t>
            </a:r>
          </a:p>
          <a:p>
            <a:pPr marL="0" indent="0" algn="ctr">
              <a:buNone/>
            </a:pPr>
            <a:r>
              <a:rPr lang="en-US" b="1" dirty="0" smtClean="0"/>
              <a:t>Third Place:</a:t>
            </a:r>
          </a:p>
          <a:p>
            <a:pPr marL="0" indent="0" algn="ctr">
              <a:buNone/>
            </a:pPr>
            <a:r>
              <a:rPr lang="en-US" dirty="0" smtClean="0"/>
              <a:t>Maddie Manning, Ada High School</a:t>
            </a:r>
          </a:p>
          <a:p>
            <a:pPr marL="0" indent="0" algn="ctr">
              <a:buNone/>
            </a:pPr>
            <a:r>
              <a:rPr lang="en-US" b="1" dirty="0" smtClean="0"/>
              <a:t>Second Place:</a:t>
            </a:r>
          </a:p>
          <a:p>
            <a:pPr marL="0" indent="0" algn="ctr">
              <a:buNone/>
            </a:pPr>
            <a:r>
              <a:rPr lang="en-US" dirty="0" smtClean="0"/>
              <a:t>Tyler Bailey, Ada High School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B02228"/>
                </a:solidFill>
              </a:rPr>
              <a:t>David Lewis, Ada High School</a:t>
            </a:r>
            <a:endParaRPr lang="en-US" dirty="0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65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947" y="569066"/>
            <a:ext cx="3476282" cy="4952492"/>
          </a:xfrm>
        </p:spPr>
        <p:txBody>
          <a:bodyPr/>
          <a:lstStyle/>
          <a:p>
            <a:r>
              <a:rPr lang="en-US" dirty="0" smtClean="0"/>
              <a:t>News Story</a:t>
            </a:r>
            <a:r>
              <a:rPr lang="en-US" smtClean="0"/>
              <a:t/>
            </a:r>
            <a:br>
              <a:rPr lang="en-US" smtClean="0"/>
            </a:br>
            <a:r>
              <a:rPr lang="en-US" sz="3200" smtClean="0"/>
              <a:t>Divisions II &amp; III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smtClean="0"/>
              <a:t>Honorable Mention:</a:t>
            </a:r>
          </a:p>
          <a:p>
            <a:pPr marL="0" indent="0" algn="ctr">
              <a:buNone/>
            </a:pPr>
            <a:r>
              <a:rPr lang="en-US" dirty="0" smtClean="0"/>
              <a:t>Monica Guajardo, Ada High School</a:t>
            </a:r>
          </a:p>
          <a:p>
            <a:pPr marL="0" indent="0" algn="ctr">
              <a:buNone/>
            </a:pPr>
            <a:r>
              <a:rPr lang="en-US" b="1" dirty="0" smtClean="0"/>
              <a:t>Third Place:</a:t>
            </a:r>
          </a:p>
          <a:p>
            <a:pPr marL="0" indent="0" algn="ctr">
              <a:buNone/>
            </a:pPr>
            <a:r>
              <a:rPr lang="en-US" dirty="0" smtClean="0"/>
              <a:t>Dylan </a:t>
            </a:r>
            <a:r>
              <a:rPr lang="en-US" dirty="0" err="1" smtClean="0"/>
              <a:t>DelCol</a:t>
            </a:r>
            <a:r>
              <a:rPr lang="en-US" dirty="0" smtClean="0"/>
              <a:t>, Harding Charter Prep</a:t>
            </a:r>
          </a:p>
          <a:p>
            <a:pPr marL="0" indent="0" algn="ctr">
              <a:buNone/>
            </a:pPr>
            <a:r>
              <a:rPr lang="en-US" b="1" dirty="0" smtClean="0"/>
              <a:t>Second Place:</a:t>
            </a:r>
          </a:p>
          <a:p>
            <a:pPr marL="0" indent="0" algn="ctr">
              <a:buNone/>
            </a:pPr>
            <a:r>
              <a:rPr lang="en-US" dirty="0" smtClean="0"/>
              <a:t>Camryn Anderson, Harding Charter Prep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err="1" smtClean="0">
                <a:solidFill>
                  <a:srgbClr val="B02228"/>
                </a:solidFill>
              </a:rPr>
              <a:t>Violett</a:t>
            </a:r>
            <a:r>
              <a:rPr lang="en-US" dirty="0" smtClean="0">
                <a:solidFill>
                  <a:srgbClr val="B02228"/>
                </a:solidFill>
              </a:rPr>
              <a:t> Parrott, Harding Charter Prep</a:t>
            </a:r>
            <a:endParaRPr lang="en-US" dirty="0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1434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947" y="569066"/>
            <a:ext cx="3476282" cy="4952492"/>
          </a:xfrm>
        </p:spPr>
        <p:txBody>
          <a:bodyPr/>
          <a:lstStyle/>
          <a:p>
            <a:r>
              <a:rPr lang="en-US" dirty="0" smtClean="0"/>
              <a:t>News Story</a:t>
            </a:r>
            <a:br>
              <a:rPr lang="en-US" dirty="0" smtClean="0"/>
            </a:br>
            <a:r>
              <a:rPr lang="en-US" sz="3200" dirty="0" smtClean="0"/>
              <a:t>Division I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smtClean="0"/>
              <a:t>Honorable Mention:</a:t>
            </a:r>
          </a:p>
          <a:p>
            <a:pPr marL="0" indent="0" algn="ctr">
              <a:buNone/>
            </a:pPr>
            <a:r>
              <a:rPr lang="en-US" dirty="0" smtClean="0"/>
              <a:t>Samantha Thompson, Edmond Memorial High School</a:t>
            </a:r>
          </a:p>
          <a:p>
            <a:pPr marL="0" indent="0" algn="ctr">
              <a:buNone/>
            </a:pPr>
            <a:r>
              <a:rPr lang="en-US" b="1" dirty="0" smtClean="0"/>
              <a:t>Third Place:</a:t>
            </a:r>
          </a:p>
          <a:p>
            <a:pPr marL="0" indent="0" algn="ctr">
              <a:buNone/>
            </a:pPr>
            <a:r>
              <a:rPr lang="en-US" dirty="0" smtClean="0"/>
              <a:t>Eli </a:t>
            </a:r>
            <a:r>
              <a:rPr lang="en-US" dirty="0" err="1" smtClean="0"/>
              <a:t>Albaugh</a:t>
            </a:r>
            <a:r>
              <a:rPr lang="en-US" dirty="0" smtClean="0"/>
              <a:t>, Broken Arrow High School</a:t>
            </a:r>
          </a:p>
          <a:p>
            <a:pPr marL="0" indent="0" algn="ctr">
              <a:buNone/>
            </a:pPr>
            <a:r>
              <a:rPr lang="en-US" b="1" dirty="0" smtClean="0"/>
              <a:t>Second Place:</a:t>
            </a:r>
          </a:p>
          <a:p>
            <a:pPr marL="0" indent="0" algn="ctr">
              <a:buNone/>
            </a:pPr>
            <a:r>
              <a:rPr lang="en-US" dirty="0" smtClean="0"/>
              <a:t>Colt Beat, Edmond Memorial High School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B02228"/>
                </a:solidFill>
              </a:rPr>
              <a:t>Natalia Mora, Edmond Memorial High School</a:t>
            </a:r>
            <a:endParaRPr lang="en-US" dirty="0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076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947" y="569066"/>
            <a:ext cx="3443031" cy="4952492"/>
          </a:xfrm>
        </p:spPr>
        <p:txBody>
          <a:bodyPr/>
          <a:lstStyle/>
          <a:p>
            <a:r>
              <a:rPr lang="en-US" smtClean="0"/>
              <a:t>Opinion Column</a:t>
            </a:r>
            <a:br>
              <a:rPr lang="en-US" smtClean="0"/>
            </a:br>
            <a:r>
              <a:rPr lang="en-US" sz="3200" smtClean="0"/>
              <a:t>Divisions II &amp; III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smtClean="0"/>
              <a:t>Honorable Mention:</a:t>
            </a:r>
          </a:p>
          <a:p>
            <a:pPr marL="0" indent="0" algn="ctr">
              <a:buNone/>
            </a:pPr>
            <a:r>
              <a:rPr lang="en-US" dirty="0" smtClean="0"/>
              <a:t>William </a:t>
            </a:r>
            <a:r>
              <a:rPr lang="en-US" dirty="0" err="1" smtClean="0"/>
              <a:t>Whelchel</a:t>
            </a:r>
            <a:r>
              <a:rPr lang="en-US" dirty="0" smtClean="0"/>
              <a:t>, Ada High School</a:t>
            </a:r>
          </a:p>
          <a:p>
            <a:pPr marL="0" indent="0" algn="ctr">
              <a:buNone/>
            </a:pPr>
            <a:r>
              <a:rPr lang="en-US" b="1" dirty="0" smtClean="0"/>
              <a:t>Third Place:</a:t>
            </a:r>
          </a:p>
          <a:p>
            <a:pPr marL="0" indent="0" algn="ctr">
              <a:buNone/>
            </a:pPr>
            <a:r>
              <a:rPr lang="en-US" dirty="0" smtClean="0"/>
              <a:t>Nikita </a:t>
            </a:r>
            <a:r>
              <a:rPr lang="en-US" dirty="0" err="1" smtClean="0"/>
              <a:t>Lewchuk</a:t>
            </a:r>
            <a:r>
              <a:rPr lang="en-US" dirty="0" smtClean="0"/>
              <a:t>, Harding Charter Prep</a:t>
            </a:r>
          </a:p>
          <a:p>
            <a:pPr marL="0" indent="0" algn="ctr">
              <a:buNone/>
            </a:pPr>
            <a:r>
              <a:rPr lang="en-US" b="1" dirty="0" smtClean="0"/>
              <a:t>Second Place:</a:t>
            </a:r>
          </a:p>
          <a:p>
            <a:pPr marL="0" indent="0" algn="ctr">
              <a:buNone/>
            </a:pPr>
            <a:r>
              <a:rPr lang="en-US" dirty="0" smtClean="0"/>
              <a:t>Xavier Rhone, Harding Charter Prep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B02228"/>
                </a:solidFill>
              </a:rPr>
              <a:t>William </a:t>
            </a:r>
            <a:r>
              <a:rPr lang="en-US" dirty="0" err="1" smtClean="0">
                <a:solidFill>
                  <a:srgbClr val="B02228"/>
                </a:solidFill>
              </a:rPr>
              <a:t>Whelchel</a:t>
            </a:r>
            <a:r>
              <a:rPr lang="en-US" dirty="0" smtClean="0">
                <a:solidFill>
                  <a:srgbClr val="B02228"/>
                </a:solidFill>
              </a:rPr>
              <a:t>, Ada High School</a:t>
            </a:r>
            <a:endParaRPr lang="en-US" dirty="0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55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947" y="569066"/>
            <a:ext cx="3443031" cy="4952492"/>
          </a:xfrm>
        </p:spPr>
        <p:txBody>
          <a:bodyPr/>
          <a:lstStyle/>
          <a:p>
            <a:r>
              <a:rPr lang="en-US" dirty="0" smtClean="0"/>
              <a:t>Opinion Column</a:t>
            </a:r>
            <a:br>
              <a:rPr lang="en-US" dirty="0" smtClean="0"/>
            </a:br>
            <a:r>
              <a:rPr lang="en-US" sz="3200" dirty="0" smtClean="0"/>
              <a:t>Division I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smtClean="0"/>
              <a:t>Honorable Mention:</a:t>
            </a:r>
          </a:p>
          <a:p>
            <a:pPr marL="0" indent="0" algn="ctr">
              <a:buNone/>
            </a:pPr>
            <a:r>
              <a:rPr lang="en-US" dirty="0" smtClean="0"/>
              <a:t>Colt Beat, Edmond Memorial High School</a:t>
            </a:r>
          </a:p>
          <a:p>
            <a:pPr marL="0" indent="0" algn="ctr">
              <a:buNone/>
            </a:pPr>
            <a:r>
              <a:rPr lang="en-US" b="1" dirty="0" smtClean="0"/>
              <a:t>Third Place:</a:t>
            </a:r>
          </a:p>
          <a:p>
            <a:pPr marL="0" indent="0" algn="ctr">
              <a:buNone/>
            </a:pPr>
            <a:r>
              <a:rPr lang="en-US" dirty="0" smtClean="0"/>
              <a:t>Rachel </a:t>
            </a:r>
            <a:r>
              <a:rPr lang="en-US" dirty="0" err="1" smtClean="0"/>
              <a:t>Bussert</a:t>
            </a:r>
            <a:r>
              <a:rPr lang="en-US" dirty="0" smtClean="0"/>
              <a:t>, Edmond Memorial High School</a:t>
            </a:r>
          </a:p>
          <a:p>
            <a:pPr marL="0" indent="0" algn="ctr">
              <a:buNone/>
            </a:pPr>
            <a:r>
              <a:rPr lang="en-US" b="1" dirty="0" smtClean="0"/>
              <a:t>Second Place:</a:t>
            </a:r>
          </a:p>
          <a:p>
            <a:pPr marL="0" indent="0" algn="ctr">
              <a:buNone/>
            </a:pPr>
            <a:r>
              <a:rPr lang="en-US" dirty="0" smtClean="0"/>
              <a:t>Emma McCabe, Edmond Memorial High School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B02228"/>
                </a:solidFill>
              </a:rPr>
              <a:t>Harper Wood and Gabby </a:t>
            </a:r>
            <a:r>
              <a:rPr lang="en-US" dirty="0" err="1" smtClean="0">
                <a:solidFill>
                  <a:srgbClr val="B02228"/>
                </a:solidFill>
              </a:rPr>
              <a:t>Newling</a:t>
            </a:r>
            <a:r>
              <a:rPr lang="en-US" dirty="0" smtClean="0">
                <a:solidFill>
                  <a:srgbClr val="B02228"/>
                </a:solidFill>
              </a:rPr>
              <a:t>, Edmond North High School</a:t>
            </a:r>
            <a:endParaRPr lang="en-US" dirty="0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192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947" y="569066"/>
            <a:ext cx="3484595" cy="4952492"/>
          </a:xfrm>
        </p:spPr>
        <p:txBody>
          <a:bodyPr/>
          <a:lstStyle/>
          <a:p>
            <a:r>
              <a:rPr lang="en-US" smtClean="0"/>
              <a:t>Page Design</a:t>
            </a:r>
            <a:br>
              <a:rPr lang="en-US" smtClean="0"/>
            </a:br>
            <a:r>
              <a:rPr lang="en-US" sz="3200" smtClean="0"/>
              <a:t>Divisions II &amp; III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/>
          <a:lstStyle/>
          <a:p>
            <a:pPr marL="0" indent="0" algn="ctr">
              <a:buNone/>
            </a:pPr>
            <a:endParaRPr lang="en-US" b="1" dirty="0" smtClean="0">
              <a:solidFill>
                <a:srgbClr val="B02228"/>
              </a:solidFill>
            </a:endParaRP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B02228"/>
                </a:solidFill>
              </a:rPr>
              <a:t>Tyler Bailey, Ada High School</a:t>
            </a:r>
            <a:endParaRPr lang="en-US" dirty="0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2687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947" y="569066"/>
            <a:ext cx="3517846" cy="4952492"/>
          </a:xfrm>
        </p:spPr>
        <p:txBody>
          <a:bodyPr/>
          <a:lstStyle/>
          <a:p>
            <a:r>
              <a:rPr lang="en-US" smtClean="0"/>
              <a:t>Personality Profile</a:t>
            </a:r>
            <a:br>
              <a:rPr lang="en-US" smtClean="0"/>
            </a:br>
            <a:r>
              <a:rPr lang="en-US" sz="3200" smtClean="0"/>
              <a:t>Division </a:t>
            </a:r>
            <a:r>
              <a:rPr lang="en-US" sz="3200" dirty="0" smtClean="0"/>
              <a:t>I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64349" y="569066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smtClean="0"/>
              <a:t>Honorable Mention:</a:t>
            </a:r>
          </a:p>
          <a:p>
            <a:pPr marL="0" indent="0" algn="ctr">
              <a:buNone/>
            </a:pPr>
            <a:r>
              <a:rPr lang="en-US" dirty="0" smtClean="0"/>
              <a:t>Cora Adams, Edmond Memorial High School</a:t>
            </a:r>
          </a:p>
          <a:p>
            <a:pPr marL="0" indent="0" algn="ctr">
              <a:buNone/>
            </a:pPr>
            <a:r>
              <a:rPr lang="en-US" b="1" dirty="0" smtClean="0"/>
              <a:t>Third Place:</a:t>
            </a:r>
          </a:p>
          <a:p>
            <a:pPr marL="0" indent="0" algn="ctr">
              <a:buNone/>
            </a:pPr>
            <a:r>
              <a:rPr lang="en-US" dirty="0" smtClean="0"/>
              <a:t>Chris </a:t>
            </a:r>
            <a:r>
              <a:rPr lang="en-US" dirty="0" err="1" smtClean="0"/>
              <a:t>Haase</a:t>
            </a:r>
            <a:r>
              <a:rPr lang="en-US" dirty="0" smtClean="0"/>
              <a:t>, Broken Arrow High School</a:t>
            </a:r>
          </a:p>
          <a:p>
            <a:pPr marL="0" indent="0" algn="ctr">
              <a:buNone/>
            </a:pPr>
            <a:r>
              <a:rPr lang="en-US" b="1" dirty="0" smtClean="0"/>
              <a:t>Second Place:</a:t>
            </a:r>
          </a:p>
          <a:p>
            <a:pPr marL="0" indent="0" algn="ctr">
              <a:buNone/>
            </a:pPr>
            <a:r>
              <a:rPr lang="en-US" dirty="0" smtClean="0"/>
              <a:t>Emma McCabe, Edmond Memorial High School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B02228"/>
                </a:solidFill>
              </a:rPr>
              <a:t>Eli </a:t>
            </a:r>
            <a:r>
              <a:rPr lang="en-US" dirty="0" err="1" smtClean="0">
                <a:solidFill>
                  <a:srgbClr val="B02228"/>
                </a:solidFill>
              </a:rPr>
              <a:t>Albaugh</a:t>
            </a:r>
            <a:r>
              <a:rPr lang="en-US" dirty="0" smtClean="0">
                <a:solidFill>
                  <a:srgbClr val="B02228"/>
                </a:solidFill>
              </a:rPr>
              <a:t>, Broken Arrow High School</a:t>
            </a:r>
            <a:endParaRPr lang="en-US" dirty="0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1878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947" y="569066"/>
            <a:ext cx="3467969" cy="4952492"/>
          </a:xfrm>
        </p:spPr>
        <p:txBody>
          <a:bodyPr/>
          <a:lstStyle/>
          <a:p>
            <a:r>
              <a:rPr lang="en-US" smtClean="0"/>
              <a:t>Photo Gallery</a:t>
            </a:r>
            <a:br>
              <a:rPr lang="en-US" smtClean="0"/>
            </a:br>
            <a:r>
              <a:rPr lang="en-US" sz="3200" smtClean="0"/>
              <a:t>Divisions II &amp; </a:t>
            </a:r>
            <a:r>
              <a:rPr lang="en-US" sz="3200" dirty="0" smtClean="0"/>
              <a:t>III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5602" y="569066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smtClean="0"/>
              <a:t>Third Place:</a:t>
            </a:r>
          </a:p>
          <a:p>
            <a:pPr marL="0" indent="0" algn="ctr">
              <a:buNone/>
            </a:pPr>
            <a:r>
              <a:rPr lang="en-US" dirty="0"/>
              <a:t>Cougar Chaos Staff, Ada High School</a:t>
            </a:r>
          </a:p>
          <a:p>
            <a:pPr marL="0" indent="0" algn="ctr">
              <a:buNone/>
            </a:pPr>
            <a:r>
              <a:rPr lang="en-US" b="1" dirty="0" smtClean="0"/>
              <a:t>Second Place:</a:t>
            </a:r>
          </a:p>
          <a:p>
            <a:pPr marL="0" indent="0" algn="ctr">
              <a:buNone/>
            </a:pPr>
            <a:r>
              <a:rPr lang="en-US" dirty="0" smtClean="0"/>
              <a:t>Cougar Chaos Staff, Ada High School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err="1" smtClean="0">
                <a:solidFill>
                  <a:srgbClr val="B02228"/>
                </a:solidFill>
              </a:rPr>
              <a:t>Cheyene</a:t>
            </a:r>
            <a:r>
              <a:rPr lang="en-US" dirty="0" smtClean="0">
                <a:solidFill>
                  <a:srgbClr val="B02228"/>
                </a:solidFill>
              </a:rPr>
              <a:t> Howell and Delaney Beak, Ada High School</a:t>
            </a:r>
          </a:p>
        </p:txBody>
      </p:sp>
    </p:spTree>
    <p:extLst>
      <p:ext uri="{BB962C8B-B14F-4D97-AF65-F5344CB8AC3E}">
        <p14:creationId xmlns:p14="http://schemas.microsoft.com/office/powerpoint/2010/main" val="484008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Sports Feature Story</a:t>
            </a:r>
            <a:br>
              <a:rPr lang="en-US" dirty="0" smtClean="0"/>
            </a:br>
            <a:r>
              <a:rPr lang="en-US" sz="3200" dirty="0" smtClean="0"/>
              <a:t>Division I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602223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smtClean="0"/>
              <a:t>Honorable Mention:</a:t>
            </a:r>
          </a:p>
          <a:p>
            <a:pPr marL="0" indent="0" algn="ctr">
              <a:buNone/>
            </a:pPr>
            <a:r>
              <a:rPr lang="en-US" dirty="0" smtClean="0"/>
              <a:t>Eli </a:t>
            </a:r>
            <a:r>
              <a:rPr lang="en-US" dirty="0" err="1" smtClean="0"/>
              <a:t>Albaugh</a:t>
            </a:r>
            <a:r>
              <a:rPr lang="en-US" dirty="0" smtClean="0"/>
              <a:t>, Broken Arrow High School</a:t>
            </a:r>
          </a:p>
          <a:p>
            <a:pPr marL="0" indent="0" algn="ctr">
              <a:buNone/>
            </a:pPr>
            <a:r>
              <a:rPr lang="en-US" b="1" dirty="0" smtClean="0"/>
              <a:t>Third Place:</a:t>
            </a:r>
          </a:p>
          <a:p>
            <a:pPr marL="0" indent="0" algn="ctr">
              <a:buNone/>
            </a:pPr>
            <a:r>
              <a:rPr lang="en-US" dirty="0" smtClean="0"/>
              <a:t>Colt Beat, Edmond Memorial High School</a:t>
            </a:r>
          </a:p>
          <a:p>
            <a:pPr marL="0" indent="0" algn="ctr">
              <a:buNone/>
            </a:pPr>
            <a:r>
              <a:rPr lang="en-US" b="1" dirty="0" smtClean="0"/>
              <a:t>Second Place:</a:t>
            </a:r>
          </a:p>
          <a:p>
            <a:pPr marL="0" indent="0" algn="ctr">
              <a:buNone/>
            </a:pPr>
            <a:r>
              <a:rPr lang="en-US" dirty="0" smtClean="0"/>
              <a:t>Chris </a:t>
            </a:r>
            <a:r>
              <a:rPr lang="en-US" dirty="0" err="1" smtClean="0"/>
              <a:t>Haase</a:t>
            </a:r>
            <a:r>
              <a:rPr lang="en-US" dirty="0" smtClean="0"/>
              <a:t>, Broken Arrow High School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B02228"/>
                </a:solidFill>
              </a:rPr>
              <a:t>Colt Beat and Samantha Thompson, Edmond Memorial High School</a:t>
            </a:r>
          </a:p>
        </p:txBody>
      </p:sp>
    </p:spTree>
    <p:extLst>
      <p:ext uri="{BB962C8B-B14F-4D97-AF65-F5344CB8AC3E}">
        <p14:creationId xmlns:p14="http://schemas.microsoft.com/office/powerpoint/2010/main" val="1055848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947" y="569066"/>
            <a:ext cx="3451344" cy="4952492"/>
          </a:xfrm>
        </p:spPr>
        <p:txBody>
          <a:bodyPr/>
          <a:lstStyle/>
          <a:p>
            <a:r>
              <a:rPr lang="en-US" smtClean="0"/>
              <a:t>Sports News Story</a:t>
            </a:r>
            <a:br>
              <a:rPr lang="en-US" smtClean="0"/>
            </a:br>
            <a:r>
              <a:rPr lang="en-US" sz="3200" smtClean="0"/>
              <a:t>Divisions II &amp; III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355600"/>
            <a:ext cx="7708898" cy="6502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smtClean="0"/>
              <a:t>Third Place:</a:t>
            </a:r>
          </a:p>
          <a:p>
            <a:pPr marL="0" indent="0" algn="ctr">
              <a:buNone/>
            </a:pPr>
            <a:r>
              <a:rPr lang="en-US" dirty="0" smtClean="0"/>
              <a:t>Camryn Anderson, Harding Charter Prep</a:t>
            </a:r>
          </a:p>
          <a:p>
            <a:pPr marL="0" indent="0" algn="ctr">
              <a:buNone/>
            </a:pPr>
            <a:r>
              <a:rPr lang="en-US" b="1" dirty="0" smtClean="0"/>
              <a:t>Second Place:</a:t>
            </a:r>
          </a:p>
          <a:p>
            <a:pPr marL="0" indent="0" algn="ctr">
              <a:buNone/>
            </a:pPr>
            <a:r>
              <a:rPr lang="en-US" dirty="0" smtClean="0"/>
              <a:t>Jordyn Daniels, Harding Charter Prep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B02228"/>
                </a:solidFill>
              </a:rPr>
              <a:t>Gregory Richardson, Harding Charter Prep</a:t>
            </a:r>
          </a:p>
        </p:txBody>
      </p:sp>
    </p:spTree>
    <p:extLst>
      <p:ext uri="{BB962C8B-B14F-4D97-AF65-F5344CB8AC3E}">
        <p14:creationId xmlns:p14="http://schemas.microsoft.com/office/powerpoint/2010/main" val="2012570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947" y="569066"/>
            <a:ext cx="3509533" cy="4952492"/>
          </a:xfrm>
        </p:spPr>
        <p:txBody>
          <a:bodyPr/>
          <a:lstStyle/>
          <a:p>
            <a:r>
              <a:rPr lang="en-US" smtClean="0"/>
              <a:t>Video Package</a:t>
            </a:r>
            <a:br>
              <a:rPr lang="en-US" smtClean="0"/>
            </a:br>
            <a:r>
              <a:rPr lang="en-US" sz="3200" smtClean="0"/>
              <a:t>Divisions II &amp; </a:t>
            </a:r>
            <a:r>
              <a:rPr lang="en-US" sz="3200" dirty="0" smtClean="0"/>
              <a:t>III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/>
              <a:t>Third Place:</a:t>
            </a:r>
          </a:p>
          <a:p>
            <a:pPr marL="0" indent="0" algn="ctr">
              <a:buNone/>
            </a:pPr>
            <a:r>
              <a:rPr lang="en-US" dirty="0" smtClean="0"/>
              <a:t>Hani Mohamed, Harding Charter Prep</a:t>
            </a:r>
          </a:p>
          <a:p>
            <a:pPr marL="0" indent="0" algn="ctr">
              <a:buNone/>
            </a:pPr>
            <a:r>
              <a:rPr lang="en-US" b="1" dirty="0" smtClean="0"/>
              <a:t>Second Place:</a:t>
            </a:r>
          </a:p>
          <a:p>
            <a:pPr marL="0" indent="0" algn="ctr">
              <a:buNone/>
            </a:pPr>
            <a:r>
              <a:rPr lang="en-US" dirty="0" smtClean="0"/>
              <a:t>Jordyn Daniels, Harding Charter Prep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B02228"/>
                </a:solidFill>
              </a:rPr>
              <a:t>Alice Bennett, Harding Charter Prep</a:t>
            </a:r>
          </a:p>
        </p:txBody>
      </p:sp>
    </p:spTree>
    <p:extLst>
      <p:ext uri="{BB962C8B-B14F-4D97-AF65-F5344CB8AC3E}">
        <p14:creationId xmlns:p14="http://schemas.microsoft.com/office/powerpoint/2010/main" val="464473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946" y="569066"/>
            <a:ext cx="3825417" cy="4952492"/>
          </a:xfrm>
        </p:spPr>
        <p:txBody>
          <a:bodyPr/>
          <a:lstStyle/>
          <a:p>
            <a:r>
              <a:rPr lang="en-US" smtClean="0"/>
              <a:t>Promotional Video</a:t>
            </a:r>
            <a:br>
              <a:rPr lang="en-US" smtClean="0"/>
            </a:br>
            <a:r>
              <a:rPr lang="en-US" sz="3200" smtClean="0"/>
              <a:t>Divisions II &amp; </a:t>
            </a:r>
            <a:r>
              <a:rPr lang="en-US" sz="3200" dirty="0" smtClean="0"/>
              <a:t>III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b="1" dirty="0" smtClean="0"/>
              <a:t>Honorable Mention:</a:t>
            </a:r>
          </a:p>
          <a:p>
            <a:pPr marL="0" indent="0" algn="ctr">
              <a:buNone/>
            </a:pPr>
            <a:r>
              <a:rPr lang="en-US" dirty="0" smtClean="0"/>
              <a:t>David Matos, Deer Creek High School</a:t>
            </a:r>
          </a:p>
          <a:p>
            <a:pPr marL="0" indent="0" algn="ctr">
              <a:buNone/>
            </a:pPr>
            <a:r>
              <a:rPr lang="en-US" b="1" dirty="0" smtClean="0"/>
              <a:t>Third Place: </a:t>
            </a: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Avery </a:t>
            </a:r>
            <a:r>
              <a:rPr lang="en-US" dirty="0" err="1" smtClean="0"/>
              <a:t>LittleChief</a:t>
            </a:r>
            <a:r>
              <a:rPr lang="en-US" dirty="0" smtClean="0"/>
              <a:t> and Leila </a:t>
            </a:r>
            <a:r>
              <a:rPr lang="en-US" dirty="0" err="1" smtClean="0"/>
              <a:t>Matar</a:t>
            </a:r>
            <a:r>
              <a:rPr lang="en-US" dirty="0" smtClean="0"/>
              <a:t>, Deer Creek High School</a:t>
            </a:r>
          </a:p>
          <a:p>
            <a:pPr marL="0" indent="0" algn="ctr">
              <a:buNone/>
            </a:pPr>
            <a:r>
              <a:rPr lang="en-US" b="1" dirty="0" smtClean="0"/>
              <a:t>Second Place:</a:t>
            </a:r>
          </a:p>
          <a:p>
            <a:pPr marL="0" indent="0" algn="ctr">
              <a:buNone/>
            </a:pPr>
            <a:r>
              <a:rPr lang="en-US" dirty="0" err="1" smtClean="0"/>
              <a:t>Vinayak</a:t>
            </a:r>
            <a:r>
              <a:rPr lang="en-US" dirty="0" smtClean="0"/>
              <a:t> </a:t>
            </a:r>
            <a:r>
              <a:rPr lang="en-US" dirty="0" err="1"/>
              <a:t>Gopakumar</a:t>
            </a:r>
            <a:r>
              <a:rPr lang="en-US" dirty="0"/>
              <a:t>, David </a:t>
            </a:r>
            <a:r>
              <a:rPr lang="en-US" dirty="0" smtClean="0"/>
              <a:t>Matos and </a:t>
            </a:r>
            <a:r>
              <a:rPr lang="en-US" dirty="0"/>
              <a:t>Justin Sweeten, Deer Creek </a:t>
            </a:r>
            <a:r>
              <a:rPr lang="en-US" dirty="0" smtClean="0"/>
              <a:t>High School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B02228"/>
                </a:solidFill>
              </a:rPr>
              <a:t>David Matos, Deer Creek High School</a:t>
            </a:r>
            <a:endParaRPr lang="en-US" dirty="0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521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Previously Published Contest:</a:t>
            </a:r>
            <a:br>
              <a:rPr lang="en-US" sz="5400" dirty="0" smtClean="0"/>
            </a:br>
            <a:r>
              <a:rPr lang="en-US" sz="5400" dirty="0" smtClean="0"/>
              <a:t>Print</a:t>
            </a:r>
            <a:endParaRPr lang="en-US" sz="5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653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947" y="569066"/>
            <a:ext cx="3451344" cy="4952492"/>
          </a:xfrm>
        </p:spPr>
        <p:txBody>
          <a:bodyPr/>
          <a:lstStyle/>
          <a:p>
            <a:r>
              <a:rPr lang="en-US" smtClean="0"/>
              <a:t>Critical Review</a:t>
            </a:r>
            <a:br>
              <a:rPr lang="en-US" smtClean="0"/>
            </a:br>
            <a:r>
              <a:rPr lang="en-US" sz="3200" smtClean="0"/>
              <a:t>Divisions II &amp; III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smtClean="0"/>
              <a:t>Honorable Mention:</a:t>
            </a:r>
          </a:p>
          <a:p>
            <a:pPr marL="0" indent="0" algn="ctr">
              <a:buNone/>
            </a:pPr>
            <a:r>
              <a:rPr lang="en-US" dirty="0" smtClean="0"/>
              <a:t>Brady </a:t>
            </a:r>
            <a:r>
              <a:rPr lang="en-US" dirty="0" err="1" smtClean="0"/>
              <a:t>Heinig</a:t>
            </a:r>
            <a:r>
              <a:rPr lang="en-US" dirty="0" smtClean="0"/>
              <a:t>, </a:t>
            </a:r>
            <a:r>
              <a:rPr lang="en-US" dirty="0" err="1" smtClean="0"/>
              <a:t>Riverfield</a:t>
            </a:r>
            <a:r>
              <a:rPr lang="en-US" dirty="0" smtClean="0"/>
              <a:t> Country Day School</a:t>
            </a:r>
          </a:p>
          <a:p>
            <a:pPr marL="0" indent="0" algn="ctr">
              <a:buNone/>
            </a:pPr>
            <a:r>
              <a:rPr lang="en-US" b="1" dirty="0" smtClean="0"/>
              <a:t>Third Place:</a:t>
            </a:r>
          </a:p>
          <a:p>
            <a:pPr marL="0" indent="0" algn="ctr">
              <a:buNone/>
            </a:pPr>
            <a:r>
              <a:rPr lang="en-US" dirty="0" smtClean="0"/>
              <a:t>Will Dozier, </a:t>
            </a:r>
            <a:r>
              <a:rPr lang="en-US" dirty="0" err="1" smtClean="0"/>
              <a:t>Riverfield</a:t>
            </a:r>
            <a:r>
              <a:rPr lang="en-US" dirty="0" smtClean="0"/>
              <a:t> Country Day School</a:t>
            </a:r>
          </a:p>
          <a:p>
            <a:pPr marL="0" indent="0" algn="ctr">
              <a:buNone/>
            </a:pPr>
            <a:r>
              <a:rPr lang="en-US" b="1" dirty="0" smtClean="0"/>
              <a:t>Second Place:</a:t>
            </a:r>
          </a:p>
          <a:p>
            <a:pPr marL="0" indent="0" algn="ctr">
              <a:buNone/>
            </a:pPr>
            <a:r>
              <a:rPr lang="en-US" dirty="0" smtClean="0"/>
              <a:t>Noah Hall, </a:t>
            </a:r>
            <a:r>
              <a:rPr lang="en-US" dirty="0" err="1" smtClean="0"/>
              <a:t>Riverfield</a:t>
            </a:r>
            <a:r>
              <a:rPr lang="en-US" dirty="0" smtClean="0"/>
              <a:t> Country Day School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B02228"/>
                </a:solidFill>
              </a:rPr>
              <a:t>Will Dozier, </a:t>
            </a:r>
            <a:r>
              <a:rPr lang="en-US" dirty="0" err="1" smtClean="0">
                <a:solidFill>
                  <a:srgbClr val="B02228"/>
                </a:solidFill>
              </a:rPr>
              <a:t>Riverfield</a:t>
            </a:r>
            <a:r>
              <a:rPr lang="en-US" dirty="0" smtClean="0">
                <a:solidFill>
                  <a:srgbClr val="B02228"/>
                </a:solidFill>
              </a:rPr>
              <a:t> Country Day School</a:t>
            </a:r>
          </a:p>
        </p:txBody>
      </p:sp>
    </p:spTree>
    <p:extLst>
      <p:ext uri="{BB962C8B-B14F-4D97-AF65-F5344CB8AC3E}">
        <p14:creationId xmlns:p14="http://schemas.microsoft.com/office/powerpoint/2010/main" val="1258840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Critical Review</a:t>
            </a:r>
            <a:br>
              <a:rPr lang="en-US" dirty="0" smtClean="0"/>
            </a:br>
            <a:r>
              <a:rPr lang="en-US" sz="3200" dirty="0" smtClean="0"/>
              <a:t>Division I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smtClean="0"/>
              <a:t>Honorable Mention:</a:t>
            </a:r>
          </a:p>
          <a:p>
            <a:pPr marL="0" indent="0" algn="ctr">
              <a:buNone/>
            </a:pPr>
            <a:r>
              <a:rPr lang="en-US" dirty="0" smtClean="0"/>
              <a:t>Samantha Thompson </a:t>
            </a:r>
            <a:r>
              <a:rPr lang="en-US" smtClean="0"/>
              <a:t>Edmond Memorial High School</a:t>
            </a:r>
            <a:endParaRPr lang="en-US" dirty="0" smtClean="0"/>
          </a:p>
          <a:p>
            <a:pPr marL="0" indent="0" algn="ctr">
              <a:buNone/>
            </a:pPr>
            <a:r>
              <a:rPr lang="en-US" b="1" dirty="0" smtClean="0"/>
              <a:t>Third Place:</a:t>
            </a:r>
          </a:p>
          <a:p>
            <a:pPr marL="0" indent="0" algn="ctr">
              <a:buNone/>
            </a:pPr>
            <a:r>
              <a:rPr lang="en-US" dirty="0" smtClean="0"/>
              <a:t>Trey McCabe, Edmond Memorial High School</a:t>
            </a:r>
          </a:p>
          <a:p>
            <a:pPr marL="0" indent="0" algn="ctr">
              <a:buNone/>
            </a:pPr>
            <a:r>
              <a:rPr lang="en-US" b="1" dirty="0" smtClean="0"/>
              <a:t>Second Place:</a:t>
            </a:r>
          </a:p>
          <a:p>
            <a:pPr marL="0" indent="0" algn="ctr">
              <a:buNone/>
            </a:pPr>
            <a:r>
              <a:rPr lang="en-US" dirty="0" smtClean="0"/>
              <a:t>Rachel </a:t>
            </a:r>
            <a:r>
              <a:rPr lang="en-US" dirty="0" err="1" smtClean="0"/>
              <a:t>Bussert</a:t>
            </a:r>
            <a:r>
              <a:rPr lang="en-US" dirty="0" smtClean="0"/>
              <a:t>, Edmond Memorial High School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B02228"/>
                </a:solidFill>
              </a:rPr>
              <a:t>Trey McCabe, Edmond Memorial High School</a:t>
            </a:r>
          </a:p>
        </p:txBody>
      </p:sp>
    </p:spTree>
    <p:extLst>
      <p:ext uri="{BB962C8B-B14F-4D97-AF65-F5344CB8AC3E}">
        <p14:creationId xmlns:p14="http://schemas.microsoft.com/office/powerpoint/2010/main" val="2108316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947" y="569066"/>
            <a:ext cx="3443031" cy="4952492"/>
          </a:xfrm>
        </p:spPr>
        <p:txBody>
          <a:bodyPr/>
          <a:lstStyle/>
          <a:p>
            <a:r>
              <a:rPr lang="en-US" smtClean="0"/>
              <a:t>Feature Story</a:t>
            </a:r>
            <a:br>
              <a:rPr lang="en-US" smtClean="0"/>
            </a:br>
            <a:r>
              <a:rPr lang="en-US" sz="3200" smtClean="0"/>
              <a:t>Divisions II &amp; III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smtClean="0"/>
              <a:t>Honorable Mention:</a:t>
            </a:r>
          </a:p>
          <a:p>
            <a:pPr marL="0" indent="0" algn="ctr">
              <a:buNone/>
            </a:pPr>
            <a:r>
              <a:rPr lang="en-US" dirty="0" smtClean="0"/>
              <a:t>Andrew Jordan, </a:t>
            </a:r>
            <a:r>
              <a:rPr lang="en-US" dirty="0" err="1" smtClean="0"/>
              <a:t>Riverfield</a:t>
            </a:r>
            <a:r>
              <a:rPr lang="en-US" dirty="0" smtClean="0"/>
              <a:t> Country Day School</a:t>
            </a:r>
          </a:p>
          <a:p>
            <a:pPr marL="0" indent="0" algn="ctr">
              <a:buNone/>
            </a:pPr>
            <a:r>
              <a:rPr lang="en-US" b="1" dirty="0" smtClean="0"/>
              <a:t>Third Place:</a:t>
            </a:r>
          </a:p>
          <a:p>
            <a:pPr marL="0" indent="0" algn="ctr">
              <a:buNone/>
            </a:pPr>
            <a:r>
              <a:rPr lang="en-US" dirty="0" smtClean="0"/>
              <a:t>Hadley Davis, Bartlesville High School</a:t>
            </a:r>
          </a:p>
          <a:p>
            <a:pPr marL="0" indent="0" algn="ctr">
              <a:buNone/>
            </a:pPr>
            <a:r>
              <a:rPr lang="en-US" b="1" dirty="0" smtClean="0"/>
              <a:t>Second Place:</a:t>
            </a:r>
          </a:p>
          <a:p>
            <a:pPr marL="0" indent="0" algn="ctr">
              <a:buNone/>
            </a:pPr>
            <a:r>
              <a:rPr lang="en-US" dirty="0" smtClean="0"/>
              <a:t>Aspen Osgood, Irving Middle School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B02228"/>
                </a:solidFill>
              </a:rPr>
              <a:t>Lexi Ratcliff and Memphis Godwin, Irving Middle School</a:t>
            </a:r>
            <a:endParaRPr lang="en-US" dirty="0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91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947" y="569066"/>
            <a:ext cx="3443031" cy="4952492"/>
          </a:xfrm>
        </p:spPr>
        <p:txBody>
          <a:bodyPr/>
          <a:lstStyle/>
          <a:p>
            <a:r>
              <a:rPr lang="en-US" dirty="0" smtClean="0"/>
              <a:t>Feature Story</a:t>
            </a:r>
            <a:br>
              <a:rPr lang="en-US" dirty="0" smtClean="0"/>
            </a:br>
            <a:r>
              <a:rPr lang="en-US" sz="3200" dirty="0" smtClean="0"/>
              <a:t>Division I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smtClean="0"/>
              <a:t>Third Place:</a:t>
            </a:r>
          </a:p>
          <a:p>
            <a:pPr marL="0" indent="0" algn="ctr">
              <a:buNone/>
            </a:pPr>
            <a:r>
              <a:rPr lang="en-US" dirty="0" smtClean="0"/>
              <a:t>Kathryn Burkhart, Edmond Santa Fe High School</a:t>
            </a:r>
          </a:p>
          <a:p>
            <a:pPr marL="0" indent="0" algn="ctr">
              <a:buNone/>
            </a:pPr>
            <a:r>
              <a:rPr lang="en-US" b="1" dirty="0" smtClean="0"/>
              <a:t>Second Place:</a:t>
            </a:r>
          </a:p>
          <a:p>
            <a:pPr marL="0" indent="0" algn="ctr">
              <a:buNone/>
            </a:pPr>
            <a:r>
              <a:rPr lang="en-US" dirty="0" smtClean="0"/>
              <a:t>Cora Adams, Edmond Memorial High School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B02228"/>
                </a:solidFill>
              </a:rPr>
              <a:t>Megan Cherry, Edmond Memorial High School</a:t>
            </a:r>
          </a:p>
        </p:txBody>
      </p:sp>
    </p:spTree>
    <p:extLst>
      <p:ext uri="{BB962C8B-B14F-4D97-AF65-F5344CB8AC3E}">
        <p14:creationId xmlns:p14="http://schemas.microsoft.com/office/powerpoint/2010/main" val="187632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947" y="569066"/>
            <a:ext cx="3451344" cy="4952492"/>
          </a:xfrm>
        </p:spPr>
        <p:txBody>
          <a:bodyPr/>
          <a:lstStyle/>
          <a:p>
            <a:r>
              <a:rPr lang="en-US" dirty="0" smtClean="0"/>
              <a:t>Feature Photo</a:t>
            </a:r>
            <a:r>
              <a:rPr lang="en-US" smtClean="0"/>
              <a:t/>
            </a:r>
            <a:br>
              <a:rPr lang="en-US" smtClean="0"/>
            </a:br>
            <a:r>
              <a:rPr lang="en-US" sz="3200" smtClean="0"/>
              <a:t>Divisions II &amp; III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6632"/>
            <a:ext cx="7708898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b="1" dirty="0" smtClean="0">
              <a:solidFill>
                <a:srgbClr val="B02228"/>
              </a:solidFill>
            </a:endParaRP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B02228"/>
                </a:solidFill>
              </a:rPr>
              <a:t>Jack </a:t>
            </a:r>
            <a:r>
              <a:rPr lang="en-US" dirty="0" err="1" smtClean="0">
                <a:solidFill>
                  <a:srgbClr val="B02228"/>
                </a:solidFill>
              </a:rPr>
              <a:t>Bluhm</a:t>
            </a:r>
            <a:r>
              <a:rPr lang="en-US" dirty="0" smtClean="0">
                <a:solidFill>
                  <a:srgbClr val="B02228"/>
                </a:solidFill>
              </a:rPr>
              <a:t>, </a:t>
            </a:r>
            <a:r>
              <a:rPr lang="en-US" dirty="0" err="1" smtClean="0">
                <a:solidFill>
                  <a:srgbClr val="B02228"/>
                </a:solidFill>
              </a:rPr>
              <a:t>Riverfield</a:t>
            </a:r>
            <a:r>
              <a:rPr lang="en-US" dirty="0" smtClean="0">
                <a:solidFill>
                  <a:srgbClr val="B02228"/>
                </a:solidFill>
              </a:rPr>
              <a:t> Country Day School</a:t>
            </a:r>
          </a:p>
        </p:txBody>
      </p:sp>
    </p:spTree>
    <p:extLst>
      <p:ext uri="{BB962C8B-B14F-4D97-AF65-F5344CB8AC3E}">
        <p14:creationId xmlns:p14="http://schemas.microsoft.com/office/powerpoint/2010/main" val="49620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947" y="569066"/>
            <a:ext cx="3443031" cy="4952492"/>
          </a:xfrm>
        </p:spPr>
        <p:txBody>
          <a:bodyPr/>
          <a:lstStyle/>
          <a:p>
            <a:r>
              <a:rPr lang="en-US" dirty="0" smtClean="0"/>
              <a:t>Front Page Design </a:t>
            </a:r>
            <a:r>
              <a:rPr lang="en-US" sz="3200" dirty="0" smtClean="0"/>
              <a:t>Divisions II &amp; III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/>
              <a:t>Third Place:</a:t>
            </a:r>
          </a:p>
          <a:p>
            <a:pPr marL="0" indent="0" algn="ctr">
              <a:buNone/>
            </a:pPr>
            <a:r>
              <a:rPr lang="en-US" dirty="0" smtClean="0"/>
              <a:t>Brianna Reed, Marlow High School</a:t>
            </a:r>
          </a:p>
          <a:p>
            <a:pPr marL="0" indent="0" algn="ctr">
              <a:buNone/>
            </a:pPr>
            <a:r>
              <a:rPr lang="en-US" b="1" dirty="0" smtClean="0"/>
              <a:t>Second: </a:t>
            </a:r>
          </a:p>
          <a:p>
            <a:pPr marL="0" indent="0" algn="ctr">
              <a:buNone/>
            </a:pPr>
            <a:r>
              <a:rPr lang="en-US" dirty="0" smtClean="0"/>
              <a:t>Jake O’Shaughnessy, </a:t>
            </a:r>
            <a:r>
              <a:rPr lang="en-US" dirty="0" err="1" smtClean="0"/>
              <a:t>Riverfield</a:t>
            </a:r>
            <a:r>
              <a:rPr lang="en-US" dirty="0" smtClean="0"/>
              <a:t> Country Day School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B02228"/>
                </a:solidFill>
              </a:rPr>
              <a:t>Jake O’Shaughnessy, </a:t>
            </a:r>
            <a:r>
              <a:rPr lang="en-US" dirty="0" err="1" smtClean="0">
                <a:solidFill>
                  <a:srgbClr val="B02228"/>
                </a:solidFill>
              </a:rPr>
              <a:t>Riverfield</a:t>
            </a:r>
            <a:r>
              <a:rPr lang="en-US" dirty="0" smtClean="0">
                <a:solidFill>
                  <a:srgbClr val="B02228"/>
                </a:solidFill>
              </a:rPr>
              <a:t> Country Day School</a:t>
            </a:r>
          </a:p>
        </p:txBody>
      </p:sp>
    </p:spTree>
    <p:extLst>
      <p:ext uri="{BB962C8B-B14F-4D97-AF65-F5344CB8AC3E}">
        <p14:creationId xmlns:p14="http://schemas.microsoft.com/office/powerpoint/2010/main" val="185139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947" y="569066"/>
            <a:ext cx="3443031" cy="4952492"/>
          </a:xfrm>
        </p:spPr>
        <p:txBody>
          <a:bodyPr/>
          <a:lstStyle/>
          <a:p>
            <a:r>
              <a:rPr lang="en-US" dirty="0" smtClean="0"/>
              <a:t>Front Page Design </a:t>
            </a:r>
            <a:r>
              <a:rPr lang="en-US" sz="3200" dirty="0" smtClean="0"/>
              <a:t>Division I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/>
              <a:t>Honorable Mention:</a:t>
            </a:r>
          </a:p>
          <a:p>
            <a:pPr marL="0" indent="0" algn="ctr">
              <a:buNone/>
            </a:pPr>
            <a:r>
              <a:rPr lang="en-US" dirty="0" smtClean="0"/>
              <a:t>John Bishop, Edmond North High School</a:t>
            </a:r>
          </a:p>
          <a:p>
            <a:pPr marL="0" indent="0" algn="ctr">
              <a:buNone/>
            </a:pPr>
            <a:r>
              <a:rPr lang="en-US" b="1" dirty="0" smtClean="0"/>
              <a:t>Third Place:</a:t>
            </a:r>
          </a:p>
          <a:p>
            <a:pPr marL="0" indent="0" algn="ctr">
              <a:buNone/>
            </a:pPr>
            <a:r>
              <a:rPr lang="en-US" dirty="0" smtClean="0"/>
              <a:t>Colt Beat, Edmond Memorial High School</a:t>
            </a:r>
          </a:p>
          <a:p>
            <a:pPr marL="0" indent="0" algn="ctr">
              <a:buNone/>
            </a:pPr>
            <a:r>
              <a:rPr lang="en-US" b="1" dirty="0" smtClean="0"/>
              <a:t>Second: </a:t>
            </a:r>
          </a:p>
          <a:p>
            <a:pPr marL="0" indent="0" algn="ctr">
              <a:buNone/>
            </a:pPr>
            <a:r>
              <a:rPr lang="en-US" dirty="0" smtClean="0"/>
              <a:t>Hannah Prentice, Edmond Memorial High School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B02228"/>
                </a:solidFill>
              </a:rPr>
              <a:t>John Bishop, Edmond North High School</a:t>
            </a:r>
          </a:p>
        </p:txBody>
      </p:sp>
    </p:spTree>
    <p:extLst>
      <p:ext uri="{BB962C8B-B14F-4D97-AF65-F5344CB8AC3E}">
        <p14:creationId xmlns:p14="http://schemas.microsoft.com/office/powerpoint/2010/main" val="122221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947" y="569066"/>
            <a:ext cx="3584348" cy="4952492"/>
          </a:xfrm>
        </p:spPr>
        <p:txBody>
          <a:bodyPr/>
          <a:lstStyle/>
          <a:p>
            <a:r>
              <a:rPr lang="en-US" smtClean="0"/>
              <a:t>Inside Page Design</a:t>
            </a:r>
            <a:br>
              <a:rPr lang="en-US" smtClean="0"/>
            </a:br>
            <a:r>
              <a:rPr lang="en-US" sz="3200" smtClean="0"/>
              <a:t>Divisions II &amp; III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b="1" dirty="0" smtClean="0"/>
              <a:t>Honorable Mention:</a:t>
            </a:r>
          </a:p>
          <a:p>
            <a:pPr marL="0" indent="0" algn="ctr">
              <a:buNone/>
            </a:pPr>
            <a:r>
              <a:rPr lang="en-US" dirty="0" smtClean="0"/>
              <a:t>Jack </a:t>
            </a:r>
            <a:r>
              <a:rPr lang="en-US" dirty="0" err="1" smtClean="0"/>
              <a:t>Bluhm</a:t>
            </a:r>
            <a:r>
              <a:rPr lang="en-US" dirty="0" smtClean="0"/>
              <a:t> and </a:t>
            </a:r>
            <a:r>
              <a:rPr lang="en-US" dirty="0" err="1" smtClean="0"/>
              <a:t>Shashwat</a:t>
            </a:r>
            <a:r>
              <a:rPr lang="en-US" dirty="0" smtClean="0"/>
              <a:t> Singh, </a:t>
            </a:r>
            <a:r>
              <a:rPr lang="en-US" dirty="0" err="1" smtClean="0"/>
              <a:t>Riverfield</a:t>
            </a:r>
            <a:r>
              <a:rPr lang="en-US" dirty="0" smtClean="0"/>
              <a:t> Country Day School</a:t>
            </a:r>
          </a:p>
          <a:p>
            <a:pPr marL="0" indent="0" algn="ctr">
              <a:buNone/>
            </a:pPr>
            <a:r>
              <a:rPr lang="en-US" b="1" dirty="0" smtClean="0"/>
              <a:t>Third Place:</a:t>
            </a:r>
          </a:p>
          <a:p>
            <a:pPr marL="0" indent="0" algn="ctr">
              <a:buNone/>
            </a:pPr>
            <a:r>
              <a:rPr lang="en-US" dirty="0" smtClean="0"/>
              <a:t>Quinten </a:t>
            </a:r>
            <a:r>
              <a:rPr lang="en-US" dirty="0" err="1" smtClean="0"/>
              <a:t>Nokes</a:t>
            </a:r>
            <a:r>
              <a:rPr lang="en-US" dirty="0" smtClean="0"/>
              <a:t>, </a:t>
            </a:r>
            <a:r>
              <a:rPr lang="en-US" dirty="0" err="1" smtClean="0"/>
              <a:t>Riverfield</a:t>
            </a:r>
            <a:r>
              <a:rPr lang="en-US" dirty="0" smtClean="0"/>
              <a:t> Country Day School</a:t>
            </a:r>
          </a:p>
          <a:p>
            <a:pPr marL="0" indent="0" algn="ctr">
              <a:buNone/>
            </a:pPr>
            <a:r>
              <a:rPr lang="en-US" b="1" dirty="0" smtClean="0"/>
              <a:t>Second Place:</a:t>
            </a:r>
          </a:p>
          <a:p>
            <a:pPr marL="0" indent="0" algn="ctr">
              <a:buNone/>
            </a:pPr>
            <a:r>
              <a:rPr lang="en-US" dirty="0" smtClean="0"/>
              <a:t>Quinten </a:t>
            </a:r>
            <a:r>
              <a:rPr lang="en-US" dirty="0" err="1" smtClean="0"/>
              <a:t>Nokes</a:t>
            </a:r>
            <a:r>
              <a:rPr lang="en-US" dirty="0"/>
              <a:t> </a:t>
            </a:r>
            <a:r>
              <a:rPr lang="en-US" dirty="0" smtClean="0"/>
              <a:t>and Will Dozier, </a:t>
            </a:r>
            <a:r>
              <a:rPr lang="en-US" dirty="0" err="1" smtClean="0"/>
              <a:t>Riverfield</a:t>
            </a:r>
            <a:r>
              <a:rPr lang="en-US" dirty="0" smtClean="0"/>
              <a:t> Country Day School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B02228"/>
                </a:solidFill>
              </a:rPr>
              <a:t>Quinten </a:t>
            </a:r>
            <a:r>
              <a:rPr lang="en-US" dirty="0" err="1" smtClean="0">
                <a:solidFill>
                  <a:srgbClr val="B02228"/>
                </a:solidFill>
              </a:rPr>
              <a:t>Nokes</a:t>
            </a:r>
            <a:r>
              <a:rPr lang="en-US" dirty="0" smtClean="0">
                <a:solidFill>
                  <a:srgbClr val="B02228"/>
                </a:solidFill>
              </a:rPr>
              <a:t>, </a:t>
            </a:r>
            <a:r>
              <a:rPr lang="en-US" dirty="0" err="1" smtClean="0">
                <a:solidFill>
                  <a:srgbClr val="B02228"/>
                </a:solidFill>
              </a:rPr>
              <a:t>Riverfield</a:t>
            </a:r>
            <a:r>
              <a:rPr lang="en-US" dirty="0" smtClean="0">
                <a:solidFill>
                  <a:srgbClr val="B02228"/>
                </a:solidFill>
              </a:rPr>
              <a:t> Country Day School</a:t>
            </a:r>
          </a:p>
        </p:txBody>
      </p:sp>
    </p:spTree>
    <p:extLst>
      <p:ext uri="{BB962C8B-B14F-4D97-AF65-F5344CB8AC3E}">
        <p14:creationId xmlns:p14="http://schemas.microsoft.com/office/powerpoint/2010/main" val="1671323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947" y="569066"/>
            <a:ext cx="3584348" cy="4952492"/>
          </a:xfrm>
        </p:spPr>
        <p:txBody>
          <a:bodyPr/>
          <a:lstStyle/>
          <a:p>
            <a:r>
              <a:rPr lang="en-US" dirty="0" smtClean="0"/>
              <a:t>Inside Page Design</a:t>
            </a:r>
            <a:br>
              <a:rPr lang="en-US" dirty="0" smtClean="0"/>
            </a:br>
            <a:r>
              <a:rPr lang="en-US" sz="3200" dirty="0" smtClean="0"/>
              <a:t>Division I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/>
              <a:t>Honorable Mention:</a:t>
            </a:r>
          </a:p>
          <a:p>
            <a:pPr marL="0" indent="0" algn="ctr">
              <a:buNone/>
            </a:pPr>
            <a:r>
              <a:rPr lang="en-US" dirty="0" smtClean="0"/>
              <a:t>Anastasia Mercer, Edmond Santa Fe High School</a:t>
            </a:r>
          </a:p>
          <a:p>
            <a:pPr marL="0" indent="0" algn="ctr">
              <a:buNone/>
            </a:pPr>
            <a:r>
              <a:rPr lang="en-US" b="1" dirty="0" smtClean="0"/>
              <a:t>Third Place:</a:t>
            </a:r>
          </a:p>
          <a:p>
            <a:pPr marL="0" indent="0" algn="ctr">
              <a:buNone/>
            </a:pPr>
            <a:r>
              <a:rPr lang="en-US" dirty="0" smtClean="0"/>
              <a:t>Mikayla Barstow, Edmond Santa Fe High School</a:t>
            </a:r>
          </a:p>
          <a:p>
            <a:pPr marL="0" indent="0" algn="ctr">
              <a:buNone/>
            </a:pPr>
            <a:r>
              <a:rPr lang="en-US" b="1" dirty="0" smtClean="0"/>
              <a:t>Second Place:</a:t>
            </a:r>
          </a:p>
          <a:p>
            <a:pPr marL="0" indent="0" algn="ctr">
              <a:buNone/>
            </a:pPr>
            <a:r>
              <a:rPr lang="en-US" dirty="0" smtClean="0"/>
              <a:t>Emma McCabe, Edmond Memorial High School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B02228"/>
                </a:solidFill>
              </a:rPr>
              <a:t>Addie </a:t>
            </a:r>
            <a:r>
              <a:rPr lang="en-US" dirty="0" err="1" smtClean="0">
                <a:solidFill>
                  <a:srgbClr val="B02228"/>
                </a:solidFill>
              </a:rPr>
              <a:t>Detrich</a:t>
            </a:r>
            <a:r>
              <a:rPr lang="en-US" dirty="0" smtClean="0">
                <a:solidFill>
                  <a:srgbClr val="B02228"/>
                </a:solidFill>
              </a:rPr>
              <a:t> and Lauren </a:t>
            </a:r>
            <a:r>
              <a:rPr lang="en-US" dirty="0" err="1" smtClean="0">
                <a:solidFill>
                  <a:srgbClr val="B02228"/>
                </a:solidFill>
              </a:rPr>
              <a:t>Minnix</a:t>
            </a:r>
            <a:r>
              <a:rPr lang="en-US" dirty="0" smtClean="0">
                <a:solidFill>
                  <a:srgbClr val="B02228"/>
                </a:solidFill>
              </a:rPr>
              <a:t>, Edmond North High School</a:t>
            </a:r>
          </a:p>
        </p:txBody>
      </p:sp>
    </p:spTree>
    <p:extLst>
      <p:ext uri="{BB962C8B-B14F-4D97-AF65-F5344CB8AC3E}">
        <p14:creationId xmlns:p14="http://schemas.microsoft.com/office/powerpoint/2010/main" val="2062352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061" y="569066"/>
            <a:ext cx="4365744" cy="4952492"/>
          </a:xfrm>
        </p:spPr>
        <p:txBody>
          <a:bodyPr/>
          <a:lstStyle/>
          <a:p>
            <a:r>
              <a:rPr lang="en-US" smtClean="0"/>
              <a:t>Inside Spread Design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smtClean="0"/>
              <a:t>Division I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/>
          <a:lstStyle/>
          <a:p>
            <a:pPr marL="0" indent="0" algn="ctr">
              <a:buNone/>
            </a:pPr>
            <a:endParaRPr lang="en-US" b="1" dirty="0" smtClean="0">
              <a:solidFill>
                <a:srgbClr val="B02228"/>
              </a:solidFill>
            </a:endParaRP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B02228"/>
                </a:solidFill>
              </a:rPr>
              <a:t>Samantha Thompson, Edmond Memorial High School</a:t>
            </a:r>
            <a:endParaRPr lang="en-US" dirty="0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7424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947" y="569066"/>
            <a:ext cx="3451344" cy="4952492"/>
          </a:xfrm>
        </p:spPr>
        <p:txBody>
          <a:bodyPr/>
          <a:lstStyle/>
          <a:p>
            <a:r>
              <a:rPr lang="en-US" smtClean="0"/>
              <a:t>News and Sports Photo</a:t>
            </a:r>
            <a:br>
              <a:rPr lang="en-US" smtClean="0"/>
            </a:br>
            <a:r>
              <a:rPr lang="en-US" sz="3200" smtClean="0"/>
              <a:t>Divisions II &amp; III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/>
              <a:t>Third Place:</a:t>
            </a:r>
          </a:p>
          <a:p>
            <a:pPr marL="0" indent="0" algn="ctr">
              <a:buNone/>
            </a:pPr>
            <a:r>
              <a:rPr lang="en-US" dirty="0" smtClean="0"/>
              <a:t>Jake O’Shaughnessy, </a:t>
            </a:r>
            <a:r>
              <a:rPr lang="en-US" dirty="0" err="1" smtClean="0"/>
              <a:t>Riverfield</a:t>
            </a:r>
            <a:r>
              <a:rPr lang="en-US" dirty="0" smtClean="0"/>
              <a:t> Country Day School</a:t>
            </a:r>
          </a:p>
          <a:p>
            <a:pPr marL="0" indent="0" algn="ctr">
              <a:buNone/>
            </a:pPr>
            <a:r>
              <a:rPr lang="en-US" b="1" dirty="0" smtClean="0"/>
              <a:t>Second Place:</a:t>
            </a:r>
          </a:p>
          <a:p>
            <a:pPr marL="0" indent="0" algn="ctr">
              <a:buNone/>
            </a:pPr>
            <a:r>
              <a:rPr lang="en-US" dirty="0" err="1" smtClean="0"/>
              <a:t>Rilee</a:t>
            </a:r>
            <a:r>
              <a:rPr lang="en-US" dirty="0" smtClean="0"/>
              <a:t> Redden, Irving Middle School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err="1" smtClean="0">
                <a:solidFill>
                  <a:srgbClr val="B02228"/>
                </a:solidFill>
              </a:rPr>
              <a:t>Rilee</a:t>
            </a:r>
            <a:r>
              <a:rPr lang="en-US" dirty="0" smtClean="0">
                <a:solidFill>
                  <a:srgbClr val="B02228"/>
                </a:solidFill>
              </a:rPr>
              <a:t> Redden, Irving Middle School</a:t>
            </a:r>
          </a:p>
        </p:txBody>
      </p:sp>
    </p:spTree>
    <p:extLst>
      <p:ext uri="{BB962C8B-B14F-4D97-AF65-F5344CB8AC3E}">
        <p14:creationId xmlns:p14="http://schemas.microsoft.com/office/powerpoint/2010/main" val="63199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947" y="569066"/>
            <a:ext cx="3634224" cy="4952492"/>
          </a:xfrm>
        </p:spPr>
        <p:txBody>
          <a:bodyPr/>
          <a:lstStyle/>
          <a:p>
            <a:r>
              <a:rPr lang="en-US" dirty="0" smtClean="0"/>
              <a:t>News Photo</a:t>
            </a:r>
            <a:br>
              <a:rPr lang="en-US" dirty="0" smtClean="0"/>
            </a:br>
            <a:r>
              <a:rPr lang="en-US" sz="3200" dirty="0" smtClean="0"/>
              <a:t>Division I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/>
          <a:lstStyle/>
          <a:p>
            <a:pPr marL="0" indent="0" algn="ctr">
              <a:buNone/>
            </a:pPr>
            <a:endParaRPr lang="en-US" b="1" dirty="0" smtClean="0">
              <a:solidFill>
                <a:srgbClr val="B02228"/>
              </a:solidFill>
            </a:endParaRP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B02228"/>
                </a:solidFill>
              </a:rPr>
              <a:t>Brooke Burris, Edmond Memorial High School</a:t>
            </a:r>
          </a:p>
        </p:txBody>
      </p:sp>
    </p:spTree>
    <p:extLst>
      <p:ext uri="{BB962C8B-B14F-4D97-AF65-F5344CB8AC3E}">
        <p14:creationId xmlns:p14="http://schemas.microsoft.com/office/powerpoint/2010/main" val="2106630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947" y="569066"/>
            <a:ext cx="3509533" cy="4952492"/>
          </a:xfrm>
        </p:spPr>
        <p:txBody>
          <a:bodyPr/>
          <a:lstStyle/>
          <a:p>
            <a:r>
              <a:rPr lang="en-US" smtClean="0"/>
              <a:t>News Story</a:t>
            </a:r>
            <a:br>
              <a:rPr lang="en-US" smtClean="0"/>
            </a:br>
            <a:r>
              <a:rPr lang="en-US" sz="3200" smtClean="0"/>
              <a:t>Divisions II &amp; III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/>
              <a:t>Honorable Mention:</a:t>
            </a:r>
          </a:p>
          <a:p>
            <a:pPr marL="0" indent="0" algn="ctr">
              <a:buNone/>
            </a:pPr>
            <a:r>
              <a:rPr lang="en-US" dirty="0" smtClean="0"/>
              <a:t>Mason Malloy, </a:t>
            </a:r>
            <a:r>
              <a:rPr lang="en-US" dirty="0" err="1" smtClean="0"/>
              <a:t>Riverfield</a:t>
            </a:r>
            <a:r>
              <a:rPr lang="en-US" dirty="0" smtClean="0"/>
              <a:t> Country Day School</a:t>
            </a:r>
          </a:p>
          <a:p>
            <a:pPr marL="0" indent="0" algn="ctr">
              <a:buNone/>
            </a:pPr>
            <a:r>
              <a:rPr lang="en-US" b="1" dirty="0" smtClean="0"/>
              <a:t>Third Place:</a:t>
            </a:r>
          </a:p>
          <a:p>
            <a:pPr marL="0" indent="0" algn="ctr">
              <a:buNone/>
            </a:pPr>
            <a:r>
              <a:rPr lang="en-US" dirty="0" smtClean="0"/>
              <a:t>Will Dozier, </a:t>
            </a:r>
            <a:r>
              <a:rPr lang="en-US" dirty="0" err="1" smtClean="0"/>
              <a:t>Riverfield</a:t>
            </a:r>
            <a:r>
              <a:rPr lang="en-US" dirty="0" smtClean="0"/>
              <a:t> Country Day School</a:t>
            </a:r>
          </a:p>
          <a:p>
            <a:pPr marL="0" indent="0" algn="ctr">
              <a:buNone/>
            </a:pPr>
            <a:r>
              <a:rPr lang="en-US" b="1" dirty="0" smtClean="0"/>
              <a:t>Second Place:</a:t>
            </a:r>
          </a:p>
          <a:p>
            <a:pPr marL="0" indent="0" algn="ctr">
              <a:buNone/>
            </a:pPr>
            <a:r>
              <a:rPr lang="en-US" dirty="0" smtClean="0"/>
              <a:t>Lexi Ratcliff, Irving Middle School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err="1" smtClean="0">
                <a:solidFill>
                  <a:srgbClr val="B02228"/>
                </a:solidFill>
              </a:rPr>
              <a:t>Rilee</a:t>
            </a:r>
            <a:r>
              <a:rPr lang="en-US" dirty="0" smtClean="0">
                <a:solidFill>
                  <a:srgbClr val="B02228"/>
                </a:solidFill>
              </a:rPr>
              <a:t> Redden, Irving Middle School</a:t>
            </a:r>
          </a:p>
        </p:txBody>
      </p:sp>
    </p:spTree>
    <p:extLst>
      <p:ext uri="{BB962C8B-B14F-4D97-AF65-F5344CB8AC3E}">
        <p14:creationId xmlns:p14="http://schemas.microsoft.com/office/powerpoint/2010/main" val="1792202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947" y="569066"/>
            <a:ext cx="3509533" cy="4952492"/>
          </a:xfrm>
        </p:spPr>
        <p:txBody>
          <a:bodyPr/>
          <a:lstStyle/>
          <a:p>
            <a:r>
              <a:rPr lang="en-US" dirty="0" smtClean="0"/>
              <a:t>News Story</a:t>
            </a:r>
            <a:br>
              <a:rPr lang="en-US" dirty="0" smtClean="0"/>
            </a:br>
            <a:r>
              <a:rPr lang="en-US" sz="3200" dirty="0" smtClean="0"/>
              <a:t>Division I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B02228"/>
                </a:solidFill>
              </a:rPr>
              <a:t>Natalia Mora, Edmond Memorial High School</a:t>
            </a:r>
          </a:p>
        </p:txBody>
      </p:sp>
    </p:spTree>
    <p:extLst>
      <p:ext uri="{BB962C8B-B14F-4D97-AF65-F5344CB8AC3E}">
        <p14:creationId xmlns:p14="http://schemas.microsoft.com/office/powerpoint/2010/main" val="15988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947" y="569066"/>
            <a:ext cx="3451344" cy="4952492"/>
          </a:xfrm>
        </p:spPr>
        <p:txBody>
          <a:bodyPr/>
          <a:lstStyle/>
          <a:p>
            <a:r>
              <a:rPr lang="en-US" dirty="0" smtClean="0"/>
              <a:t>Opinion Column</a:t>
            </a:r>
            <a:r>
              <a:rPr lang="en-US" smtClean="0"/>
              <a:t/>
            </a:r>
            <a:br>
              <a:rPr lang="en-US" smtClean="0"/>
            </a:br>
            <a:r>
              <a:rPr lang="en-US" sz="3200" smtClean="0"/>
              <a:t>Divisions II &amp; III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/>
              <a:t>Honorable Mention:</a:t>
            </a:r>
          </a:p>
          <a:p>
            <a:pPr marL="0" indent="0" algn="ctr">
              <a:buNone/>
            </a:pPr>
            <a:r>
              <a:rPr lang="en-US" dirty="0" err="1"/>
              <a:t>Shashwat</a:t>
            </a:r>
            <a:r>
              <a:rPr lang="en-US" dirty="0"/>
              <a:t> Singh, </a:t>
            </a:r>
            <a:r>
              <a:rPr lang="en-US" dirty="0" err="1"/>
              <a:t>Riverfield</a:t>
            </a:r>
            <a:r>
              <a:rPr lang="en-US" dirty="0"/>
              <a:t> Country Day School</a:t>
            </a:r>
          </a:p>
          <a:p>
            <a:pPr marL="0" indent="0" algn="ctr">
              <a:buNone/>
            </a:pPr>
            <a:r>
              <a:rPr lang="en-US" b="1" dirty="0" smtClean="0"/>
              <a:t>Third Place:</a:t>
            </a:r>
          </a:p>
          <a:p>
            <a:pPr marL="0" indent="0" algn="ctr">
              <a:buNone/>
            </a:pPr>
            <a:r>
              <a:rPr lang="en-US" dirty="0" err="1"/>
              <a:t>Shashwat</a:t>
            </a:r>
            <a:r>
              <a:rPr lang="en-US" dirty="0"/>
              <a:t> Singh, </a:t>
            </a:r>
            <a:r>
              <a:rPr lang="en-US" dirty="0" err="1"/>
              <a:t>Riverfield</a:t>
            </a:r>
            <a:r>
              <a:rPr lang="en-US" dirty="0"/>
              <a:t> Country Day School</a:t>
            </a:r>
          </a:p>
          <a:p>
            <a:pPr marL="0" indent="0" algn="ctr">
              <a:buNone/>
            </a:pPr>
            <a:r>
              <a:rPr lang="en-US" b="1" dirty="0" smtClean="0"/>
              <a:t>Second Place:</a:t>
            </a:r>
          </a:p>
          <a:p>
            <a:pPr marL="0" indent="0" algn="ctr">
              <a:buNone/>
            </a:pPr>
            <a:r>
              <a:rPr lang="en-US" dirty="0" err="1" smtClean="0"/>
              <a:t>Shashwat</a:t>
            </a:r>
            <a:r>
              <a:rPr lang="en-US" dirty="0" smtClean="0"/>
              <a:t> Singh, </a:t>
            </a:r>
            <a:r>
              <a:rPr lang="en-US" dirty="0" err="1" smtClean="0"/>
              <a:t>Riverfield</a:t>
            </a:r>
            <a:r>
              <a:rPr lang="en-US" dirty="0" smtClean="0"/>
              <a:t> Country Day School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err="1" smtClean="0">
                <a:solidFill>
                  <a:srgbClr val="B02228"/>
                </a:solidFill>
              </a:rPr>
              <a:t>Shashwat</a:t>
            </a:r>
            <a:r>
              <a:rPr lang="en-US" dirty="0" smtClean="0">
                <a:solidFill>
                  <a:srgbClr val="B02228"/>
                </a:solidFill>
              </a:rPr>
              <a:t> Singh, </a:t>
            </a:r>
            <a:r>
              <a:rPr lang="en-US" dirty="0" err="1" smtClean="0">
                <a:solidFill>
                  <a:srgbClr val="B02228"/>
                </a:solidFill>
              </a:rPr>
              <a:t>Riverfield</a:t>
            </a:r>
            <a:r>
              <a:rPr lang="en-US" dirty="0" smtClean="0">
                <a:solidFill>
                  <a:srgbClr val="B02228"/>
                </a:solidFill>
              </a:rPr>
              <a:t> Country Day School</a:t>
            </a:r>
          </a:p>
        </p:txBody>
      </p:sp>
    </p:spTree>
    <p:extLst>
      <p:ext uri="{BB962C8B-B14F-4D97-AF65-F5344CB8AC3E}">
        <p14:creationId xmlns:p14="http://schemas.microsoft.com/office/powerpoint/2010/main" val="198997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947" y="569066"/>
            <a:ext cx="3451344" cy="4952492"/>
          </a:xfrm>
        </p:spPr>
        <p:txBody>
          <a:bodyPr/>
          <a:lstStyle/>
          <a:p>
            <a:r>
              <a:rPr lang="en-US" dirty="0" smtClean="0"/>
              <a:t>Opinion Column</a:t>
            </a:r>
            <a:br>
              <a:rPr lang="en-US" dirty="0" smtClean="0"/>
            </a:br>
            <a:r>
              <a:rPr lang="en-US" sz="3200" dirty="0" smtClean="0"/>
              <a:t>Division I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/>
              <a:t>Honorable Mention:</a:t>
            </a:r>
          </a:p>
          <a:p>
            <a:pPr marL="0" indent="0" algn="ctr">
              <a:buNone/>
            </a:pPr>
            <a:r>
              <a:rPr lang="en-US" dirty="0" smtClean="0"/>
              <a:t>Presley Cuneo, Edmond North High School</a:t>
            </a:r>
          </a:p>
          <a:p>
            <a:pPr marL="0" indent="0" algn="ctr">
              <a:buNone/>
            </a:pPr>
            <a:r>
              <a:rPr lang="en-US" b="1" dirty="0" smtClean="0"/>
              <a:t>Third Place:</a:t>
            </a:r>
          </a:p>
          <a:p>
            <a:pPr marL="0" indent="0" algn="ctr">
              <a:buNone/>
            </a:pPr>
            <a:r>
              <a:rPr lang="en-US" dirty="0" smtClean="0"/>
              <a:t>Hannah Prentice, Edmond Memorial High School</a:t>
            </a:r>
          </a:p>
          <a:p>
            <a:pPr marL="0" indent="0" algn="ctr">
              <a:buNone/>
            </a:pPr>
            <a:r>
              <a:rPr lang="en-US" b="1" dirty="0" smtClean="0"/>
              <a:t>Second Place:</a:t>
            </a:r>
          </a:p>
          <a:p>
            <a:pPr marL="0" indent="0" algn="ctr">
              <a:buNone/>
            </a:pPr>
            <a:r>
              <a:rPr lang="en-US" dirty="0" smtClean="0"/>
              <a:t>Natalia Mora, Edmond Memorial High School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B02228"/>
                </a:solidFill>
              </a:rPr>
              <a:t>Cora Adams, Edmond Memorial High School</a:t>
            </a:r>
          </a:p>
        </p:txBody>
      </p:sp>
    </p:spTree>
    <p:extLst>
      <p:ext uri="{BB962C8B-B14F-4D97-AF65-F5344CB8AC3E}">
        <p14:creationId xmlns:p14="http://schemas.microsoft.com/office/powerpoint/2010/main" val="623157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1" y="569066"/>
            <a:ext cx="3530600" cy="4952492"/>
          </a:xfrm>
        </p:spPr>
        <p:txBody>
          <a:bodyPr/>
          <a:lstStyle/>
          <a:p>
            <a:r>
              <a:rPr lang="en-US" dirty="0" smtClean="0"/>
              <a:t>Personality Profile</a:t>
            </a:r>
            <a:br>
              <a:rPr lang="en-US" dirty="0" smtClean="0"/>
            </a:br>
            <a:r>
              <a:rPr lang="en-US" sz="3200" dirty="0" smtClean="0"/>
              <a:t>Divisions II &amp; III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/>
              <a:t>Honorable Mention:</a:t>
            </a:r>
          </a:p>
          <a:p>
            <a:pPr marL="0" indent="0" algn="ctr">
              <a:buNone/>
            </a:pPr>
            <a:r>
              <a:rPr lang="en-US" dirty="0" smtClean="0"/>
              <a:t>Skylar </a:t>
            </a:r>
            <a:r>
              <a:rPr lang="en-US" dirty="0" err="1" smtClean="0"/>
              <a:t>Schnedorf</a:t>
            </a:r>
            <a:r>
              <a:rPr lang="en-US" dirty="0" smtClean="0"/>
              <a:t>, Marlow High School</a:t>
            </a:r>
          </a:p>
          <a:p>
            <a:pPr marL="0" indent="0" algn="ctr">
              <a:buNone/>
            </a:pPr>
            <a:r>
              <a:rPr lang="en-US" b="1" dirty="0" smtClean="0"/>
              <a:t>Third Place:</a:t>
            </a:r>
          </a:p>
          <a:p>
            <a:pPr marL="0" indent="0" algn="ctr">
              <a:buNone/>
            </a:pPr>
            <a:r>
              <a:rPr lang="en-US" dirty="0" smtClean="0"/>
              <a:t>Skylar </a:t>
            </a:r>
            <a:r>
              <a:rPr lang="en-US" dirty="0" err="1" smtClean="0"/>
              <a:t>Schnedorf</a:t>
            </a:r>
            <a:r>
              <a:rPr lang="en-US" dirty="0" smtClean="0"/>
              <a:t>, Marlow High School</a:t>
            </a:r>
          </a:p>
          <a:p>
            <a:pPr marL="0" indent="0" algn="ctr">
              <a:buNone/>
            </a:pPr>
            <a:r>
              <a:rPr lang="en-US" b="1" dirty="0" smtClean="0"/>
              <a:t>Second Place:</a:t>
            </a:r>
          </a:p>
          <a:p>
            <a:pPr marL="0" indent="0" algn="ctr">
              <a:buNone/>
            </a:pPr>
            <a:r>
              <a:rPr lang="en-US" dirty="0" smtClean="0"/>
              <a:t>Kaleb Glover, Marlow High School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err="1" smtClean="0">
                <a:solidFill>
                  <a:srgbClr val="B02228"/>
                </a:solidFill>
              </a:rPr>
              <a:t>Corin</a:t>
            </a:r>
            <a:r>
              <a:rPr lang="en-US" dirty="0" smtClean="0">
                <a:solidFill>
                  <a:srgbClr val="B02228"/>
                </a:solidFill>
              </a:rPr>
              <a:t> Lowe, Irving Middle School</a:t>
            </a:r>
          </a:p>
        </p:txBody>
      </p:sp>
    </p:spTree>
    <p:extLst>
      <p:ext uri="{BB962C8B-B14F-4D97-AF65-F5344CB8AC3E}">
        <p14:creationId xmlns:p14="http://schemas.microsoft.com/office/powerpoint/2010/main" val="721065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1" y="569066"/>
            <a:ext cx="3530600" cy="4952492"/>
          </a:xfrm>
        </p:spPr>
        <p:txBody>
          <a:bodyPr/>
          <a:lstStyle/>
          <a:p>
            <a:r>
              <a:rPr lang="en-US" dirty="0" smtClean="0"/>
              <a:t>Personality Profile</a:t>
            </a:r>
            <a:br>
              <a:rPr lang="en-US" dirty="0" smtClean="0"/>
            </a:br>
            <a:r>
              <a:rPr lang="en-US" sz="3200" dirty="0" smtClean="0"/>
              <a:t>Division I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/>
              <a:t>Third Place:</a:t>
            </a:r>
          </a:p>
          <a:p>
            <a:pPr marL="0" indent="0" algn="ctr">
              <a:buNone/>
            </a:pPr>
            <a:r>
              <a:rPr lang="en-US" dirty="0" smtClean="0"/>
              <a:t>Hannah Prentice, Edmond Memorial High School</a:t>
            </a:r>
          </a:p>
          <a:p>
            <a:pPr marL="0" indent="0" algn="ctr">
              <a:buNone/>
            </a:pPr>
            <a:r>
              <a:rPr lang="en-US" b="1" dirty="0" smtClean="0"/>
              <a:t>Second Place:</a:t>
            </a:r>
          </a:p>
          <a:p>
            <a:pPr marL="0" indent="0" algn="ctr">
              <a:buNone/>
            </a:pPr>
            <a:r>
              <a:rPr lang="en-US" dirty="0" smtClean="0"/>
              <a:t>Megan Cherry, Edmond Memorial High School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B02228"/>
                </a:solidFill>
              </a:rPr>
              <a:t>Samantha Thompson, Edmond Memorial High School</a:t>
            </a:r>
          </a:p>
        </p:txBody>
      </p:sp>
    </p:spTree>
    <p:extLst>
      <p:ext uri="{BB962C8B-B14F-4D97-AF65-F5344CB8AC3E}">
        <p14:creationId xmlns:p14="http://schemas.microsoft.com/office/powerpoint/2010/main" val="1410328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947" y="569066"/>
            <a:ext cx="3459657" cy="4952492"/>
          </a:xfrm>
        </p:spPr>
        <p:txBody>
          <a:bodyPr/>
          <a:lstStyle/>
          <a:p>
            <a:r>
              <a:rPr lang="en-US" dirty="0" smtClean="0"/>
              <a:t>Sports Column</a:t>
            </a:r>
            <a:br>
              <a:rPr lang="en-US" dirty="0" smtClean="0"/>
            </a:br>
            <a:r>
              <a:rPr lang="en-US" sz="3200" dirty="0" smtClean="0"/>
              <a:t>Divisions I &amp; III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/>
              <a:t>Second Place:</a:t>
            </a:r>
          </a:p>
          <a:p>
            <a:pPr marL="0" indent="0" algn="ctr">
              <a:buNone/>
            </a:pPr>
            <a:r>
              <a:rPr lang="en-US" dirty="0" smtClean="0"/>
              <a:t>Logan Payne, </a:t>
            </a:r>
            <a:r>
              <a:rPr lang="en-US" dirty="0" err="1" smtClean="0"/>
              <a:t>Riverfield</a:t>
            </a:r>
            <a:r>
              <a:rPr lang="en-US" dirty="0" smtClean="0"/>
              <a:t> Country Day School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B02228"/>
                </a:solidFill>
              </a:rPr>
              <a:t>Clayton Hedges, Edmond Memorial High School</a:t>
            </a:r>
          </a:p>
        </p:txBody>
      </p:sp>
    </p:spTree>
    <p:extLst>
      <p:ext uri="{BB962C8B-B14F-4D97-AF65-F5344CB8AC3E}">
        <p14:creationId xmlns:p14="http://schemas.microsoft.com/office/powerpoint/2010/main" val="942659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947" y="569066"/>
            <a:ext cx="3467969" cy="4952492"/>
          </a:xfrm>
        </p:spPr>
        <p:txBody>
          <a:bodyPr/>
          <a:lstStyle/>
          <a:p>
            <a:r>
              <a:rPr lang="en-US" dirty="0" smtClean="0"/>
              <a:t>Sports Feature</a:t>
            </a:r>
            <a:br>
              <a:rPr lang="en-US" dirty="0" smtClean="0"/>
            </a:br>
            <a:r>
              <a:rPr lang="en-US" sz="3200" dirty="0" smtClean="0"/>
              <a:t>Divisions II &amp; III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/>
              <a:t>Third Place:</a:t>
            </a:r>
          </a:p>
          <a:p>
            <a:pPr marL="0" indent="0" algn="ctr">
              <a:buNone/>
            </a:pPr>
            <a:r>
              <a:rPr lang="en-US" dirty="0" smtClean="0"/>
              <a:t>Grace Ontiveros, Bartlesville High School</a:t>
            </a:r>
          </a:p>
          <a:p>
            <a:pPr marL="0" indent="0" algn="ctr">
              <a:buNone/>
            </a:pPr>
            <a:r>
              <a:rPr lang="en-US" b="1" dirty="0" smtClean="0"/>
              <a:t>Second Place:</a:t>
            </a:r>
          </a:p>
          <a:p>
            <a:pPr marL="0" indent="0" algn="ctr">
              <a:buNone/>
            </a:pPr>
            <a:r>
              <a:rPr lang="en-US" dirty="0"/>
              <a:t>Brady </a:t>
            </a:r>
            <a:r>
              <a:rPr lang="en-US" dirty="0" err="1"/>
              <a:t>Heinig</a:t>
            </a:r>
            <a:r>
              <a:rPr lang="en-US" dirty="0"/>
              <a:t>, </a:t>
            </a:r>
            <a:r>
              <a:rPr lang="en-US" dirty="0" err="1"/>
              <a:t>Riverfield</a:t>
            </a:r>
            <a:r>
              <a:rPr lang="en-US" dirty="0"/>
              <a:t> Country Day School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B02228"/>
                </a:solidFill>
              </a:rPr>
              <a:t>Brady </a:t>
            </a:r>
            <a:r>
              <a:rPr lang="en-US" dirty="0" err="1" smtClean="0">
                <a:solidFill>
                  <a:srgbClr val="B02228"/>
                </a:solidFill>
              </a:rPr>
              <a:t>Heinig</a:t>
            </a:r>
            <a:r>
              <a:rPr lang="en-US" dirty="0" smtClean="0">
                <a:solidFill>
                  <a:srgbClr val="B02228"/>
                </a:solidFill>
              </a:rPr>
              <a:t>, </a:t>
            </a:r>
            <a:r>
              <a:rPr lang="en-US" dirty="0" err="1" smtClean="0">
                <a:solidFill>
                  <a:srgbClr val="B02228"/>
                </a:solidFill>
              </a:rPr>
              <a:t>Riverfield</a:t>
            </a:r>
            <a:r>
              <a:rPr lang="en-US" dirty="0" smtClean="0">
                <a:solidFill>
                  <a:srgbClr val="B02228"/>
                </a:solidFill>
              </a:rPr>
              <a:t> Country Day School</a:t>
            </a:r>
          </a:p>
        </p:txBody>
      </p:sp>
    </p:spTree>
    <p:extLst>
      <p:ext uri="{BB962C8B-B14F-4D97-AF65-F5344CB8AC3E}">
        <p14:creationId xmlns:p14="http://schemas.microsoft.com/office/powerpoint/2010/main" val="1067755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947" y="569066"/>
            <a:ext cx="3467969" cy="4952492"/>
          </a:xfrm>
        </p:spPr>
        <p:txBody>
          <a:bodyPr/>
          <a:lstStyle/>
          <a:p>
            <a:r>
              <a:rPr lang="en-US" dirty="0" smtClean="0"/>
              <a:t>Sports Feature</a:t>
            </a:r>
            <a:br>
              <a:rPr lang="en-US" dirty="0" smtClean="0"/>
            </a:br>
            <a:r>
              <a:rPr lang="en-US" sz="3200" dirty="0" smtClean="0"/>
              <a:t>Division I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/>
              <a:t>Honorable Mention:</a:t>
            </a:r>
          </a:p>
          <a:p>
            <a:pPr marL="0" indent="0" algn="ctr">
              <a:buNone/>
            </a:pPr>
            <a:r>
              <a:rPr lang="en-US" dirty="0" smtClean="0"/>
              <a:t>Lauren Crouch, Edmond Memorial High School</a:t>
            </a:r>
          </a:p>
          <a:p>
            <a:pPr marL="0" indent="0" algn="ctr">
              <a:buNone/>
            </a:pPr>
            <a:r>
              <a:rPr lang="en-US" b="1" dirty="0" smtClean="0"/>
              <a:t>Third Place:</a:t>
            </a:r>
          </a:p>
          <a:p>
            <a:pPr marL="0" indent="0" algn="ctr">
              <a:buNone/>
            </a:pPr>
            <a:r>
              <a:rPr lang="en-US" dirty="0" smtClean="0"/>
              <a:t>Kara George, Edmond Santa Fe High School</a:t>
            </a:r>
          </a:p>
          <a:p>
            <a:pPr marL="0" indent="0" algn="ctr">
              <a:buNone/>
            </a:pPr>
            <a:r>
              <a:rPr lang="en-US" b="1" dirty="0" smtClean="0"/>
              <a:t>Second Place:</a:t>
            </a:r>
          </a:p>
          <a:p>
            <a:pPr marL="0" indent="0" algn="ctr">
              <a:buNone/>
            </a:pPr>
            <a:r>
              <a:rPr lang="en-US" dirty="0" smtClean="0"/>
              <a:t>Colt Beat, Edmond Memorial High School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B02228"/>
                </a:solidFill>
              </a:rPr>
              <a:t>Mary James and Colt Beat, Edmond Memorial High School</a:t>
            </a:r>
          </a:p>
        </p:txBody>
      </p:sp>
    </p:spTree>
    <p:extLst>
      <p:ext uri="{BB962C8B-B14F-4D97-AF65-F5344CB8AC3E}">
        <p14:creationId xmlns:p14="http://schemas.microsoft.com/office/powerpoint/2010/main" val="1801304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947" y="569066"/>
            <a:ext cx="3534471" cy="4952492"/>
          </a:xfrm>
        </p:spPr>
        <p:txBody>
          <a:bodyPr/>
          <a:lstStyle/>
          <a:p>
            <a:r>
              <a:rPr lang="en-US" dirty="0" smtClean="0"/>
              <a:t>Sports News Story</a:t>
            </a:r>
            <a:br>
              <a:rPr lang="en-US" dirty="0" smtClean="0"/>
            </a:br>
            <a:r>
              <a:rPr lang="en-US" sz="3200" dirty="0" smtClean="0"/>
              <a:t>Divisions I &amp; III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/>
              <a:t>Honorable Mention:</a:t>
            </a:r>
          </a:p>
          <a:p>
            <a:pPr marL="0" indent="0" algn="ctr">
              <a:buNone/>
            </a:pPr>
            <a:r>
              <a:rPr lang="en-US" dirty="0" smtClean="0"/>
              <a:t>Braxton Barney, Canton Public Schools</a:t>
            </a:r>
          </a:p>
          <a:p>
            <a:pPr marL="0" indent="0" algn="ctr">
              <a:buNone/>
            </a:pPr>
            <a:r>
              <a:rPr lang="en-US" b="1" dirty="0" smtClean="0"/>
              <a:t>Third Place:</a:t>
            </a:r>
          </a:p>
          <a:p>
            <a:pPr marL="0" indent="0" algn="ctr">
              <a:buNone/>
            </a:pPr>
            <a:r>
              <a:rPr lang="en-US" dirty="0" err="1" smtClean="0"/>
              <a:t>Brynly</a:t>
            </a:r>
            <a:r>
              <a:rPr lang="en-US" dirty="0" smtClean="0"/>
              <a:t> Brown, Edmond North High School</a:t>
            </a:r>
          </a:p>
          <a:p>
            <a:pPr marL="0" indent="0" algn="ctr">
              <a:buNone/>
            </a:pPr>
            <a:r>
              <a:rPr lang="en-US" b="1" dirty="0" smtClean="0"/>
              <a:t>Second Place:</a:t>
            </a:r>
          </a:p>
          <a:p>
            <a:pPr marL="0" indent="0" algn="ctr">
              <a:buNone/>
            </a:pPr>
            <a:r>
              <a:rPr lang="en-US" dirty="0" err="1" smtClean="0"/>
              <a:t>Koby</a:t>
            </a:r>
            <a:r>
              <a:rPr lang="en-US" dirty="0" smtClean="0"/>
              <a:t> </a:t>
            </a:r>
            <a:r>
              <a:rPr lang="en-US" dirty="0" err="1" smtClean="0"/>
              <a:t>Goree</a:t>
            </a:r>
            <a:r>
              <a:rPr lang="en-US" dirty="0" smtClean="0"/>
              <a:t>, Edmond Santa Fe High School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err="1" smtClean="0">
                <a:solidFill>
                  <a:srgbClr val="B02228"/>
                </a:solidFill>
              </a:rPr>
              <a:t>Koby</a:t>
            </a:r>
            <a:r>
              <a:rPr lang="en-US" dirty="0" smtClean="0">
                <a:solidFill>
                  <a:srgbClr val="B02228"/>
                </a:solidFill>
              </a:rPr>
              <a:t> </a:t>
            </a:r>
            <a:r>
              <a:rPr lang="en-US" dirty="0" err="1" smtClean="0">
                <a:solidFill>
                  <a:srgbClr val="B02228"/>
                </a:solidFill>
              </a:rPr>
              <a:t>Goree</a:t>
            </a:r>
            <a:r>
              <a:rPr lang="en-US" dirty="0" smtClean="0">
                <a:solidFill>
                  <a:srgbClr val="B02228"/>
                </a:solidFill>
              </a:rPr>
              <a:t>, Edmond Santa Fe High School</a:t>
            </a:r>
            <a:endParaRPr lang="en-US" dirty="0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324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Sports Photo</a:t>
            </a:r>
            <a:br>
              <a:rPr lang="en-US" dirty="0" smtClean="0"/>
            </a:br>
            <a:r>
              <a:rPr lang="en-US" sz="3200" dirty="0" smtClean="0"/>
              <a:t>Division I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/>
              <a:t>Honorable Mention:</a:t>
            </a:r>
          </a:p>
          <a:p>
            <a:pPr marL="0" indent="0" algn="ctr">
              <a:buNone/>
            </a:pPr>
            <a:r>
              <a:rPr lang="en-US" dirty="0" smtClean="0"/>
              <a:t>Angelo Lopez, Edmond Memorial High School</a:t>
            </a:r>
          </a:p>
          <a:p>
            <a:pPr marL="0" indent="0" algn="ctr">
              <a:buNone/>
            </a:pPr>
            <a:r>
              <a:rPr lang="en-US" b="1" dirty="0" smtClean="0"/>
              <a:t>Third Place:</a:t>
            </a:r>
          </a:p>
          <a:p>
            <a:pPr marL="0" indent="0" algn="ctr">
              <a:buNone/>
            </a:pPr>
            <a:r>
              <a:rPr lang="en-US" dirty="0" smtClean="0"/>
              <a:t>Angelo Lopez, Edmond Memorial High School</a:t>
            </a:r>
          </a:p>
          <a:p>
            <a:pPr marL="0" indent="0" algn="ctr">
              <a:buNone/>
            </a:pPr>
            <a:r>
              <a:rPr lang="en-US" b="1" dirty="0" smtClean="0"/>
              <a:t>Second Place:</a:t>
            </a:r>
          </a:p>
          <a:p>
            <a:pPr marL="0" indent="0" algn="ctr">
              <a:buNone/>
            </a:pPr>
            <a:r>
              <a:rPr lang="en-US" dirty="0" err="1" smtClean="0"/>
              <a:t>Myel</a:t>
            </a:r>
            <a:r>
              <a:rPr lang="en-US" dirty="0" smtClean="0"/>
              <a:t> </a:t>
            </a:r>
            <a:r>
              <a:rPr lang="en-US" dirty="0" err="1" smtClean="0"/>
              <a:t>Solorzano</a:t>
            </a:r>
            <a:r>
              <a:rPr lang="en-US" dirty="0" smtClean="0"/>
              <a:t>, Edmond Santa Fe High School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B02228"/>
                </a:solidFill>
              </a:rPr>
              <a:t>Angelo Lopez, Edmond Memorial High School</a:t>
            </a:r>
          </a:p>
        </p:txBody>
      </p:sp>
    </p:spTree>
    <p:extLst>
      <p:ext uri="{BB962C8B-B14F-4D97-AF65-F5344CB8AC3E}">
        <p14:creationId xmlns:p14="http://schemas.microsoft.com/office/powerpoint/2010/main" val="1711955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381" y="569066"/>
            <a:ext cx="3637973" cy="4952492"/>
          </a:xfrm>
        </p:spPr>
        <p:txBody>
          <a:bodyPr/>
          <a:lstStyle/>
          <a:p>
            <a:r>
              <a:rPr lang="en-US" dirty="0" smtClean="0"/>
              <a:t>Unsigned Editorial</a:t>
            </a:r>
            <a:br>
              <a:rPr lang="en-US" dirty="0" smtClean="0"/>
            </a:br>
            <a:r>
              <a:rPr lang="en-US" sz="3200" dirty="0"/>
              <a:t>A</a:t>
            </a:r>
            <a:r>
              <a:rPr lang="en-US" sz="3200" dirty="0" smtClean="0"/>
              <a:t>ll Divisions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b="1" dirty="0" smtClean="0"/>
              <a:t>Honorable Mention:</a:t>
            </a:r>
          </a:p>
          <a:p>
            <a:pPr marL="0" indent="0" algn="ctr">
              <a:buNone/>
            </a:pPr>
            <a:r>
              <a:rPr lang="en-US" dirty="0" smtClean="0"/>
              <a:t>Hanna Prentice and Samantha Thompson, Edmond Memorial High School</a:t>
            </a:r>
          </a:p>
          <a:p>
            <a:pPr marL="0" indent="0" algn="ctr">
              <a:buNone/>
            </a:pPr>
            <a:r>
              <a:rPr lang="en-US" b="1" dirty="0" smtClean="0"/>
              <a:t>Third Place:</a:t>
            </a:r>
          </a:p>
          <a:p>
            <a:pPr marL="0" indent="0" algn="ctr">
              <a:buNone/>
            </a:pPr>
            <a:r>
              <a:rPr lang="en-US" dirty="0" smtClean="0"/>
              <a:t>Hadley Davis, Bartlesville High School</a:t>
            </a:r>
          </a:p>
          <a:p>
            <a:pPr marL="0" indent="0" algn="ctr">
              <a:buNone/>
            </a:pPr>
            <a:r>
              <a:rPr lang="en-US" b="1" dirty="0" smtClean="0"/>
              <a:t>Second Place:</a:t>
            </a:r>
          </a:p>
          <a:p>
            <a:pPr marL="0" indent="0" algn="ctr">
              <a:buNone/>
            </a:pPr>
            <a:r>
              <a:rPr lang="en-US" dirty="0" smtClean="0"/>
              <a:t>Samantha Thompson, Edmond Memorial High School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B02228"/>
                </a:solidFill>
              </a:rPr>
              <a:t>Lauren </a:t>
            </a:r>
            <a:r>
              <a:rPr lang="en-US" dirty="0" err="1" smtClean="0">
                <a:solidFill>
                  <a:srgbClr val="B02228"/>
                </a:solidFill>
              </a:rPr>
              <a:t>Minnix</a:t>
            </a:r>
            <a:r>
              <a:rPr lang="en-US" dirty="0" smtClean="0">
                <a:solidFill>
                  <a:srgbClr val="B02228"/>
                </a:solidFill>
              </a:rPr>
              <a:t>, Edmond North High School</a:t>
            </a:r>
            <a:endParaRPr lang="en-US" dirty="0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04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 Element</a:t>
            </a:r>
            <a:br>
              <a:rPr lang="en-US" dirty="0" smtClean="0"/>
            </a:br>
            <a:r>
              <a:rPr lang="en-US" sz="3200" dirty="0" smtClean="0"/>
              <a:t>Divisions I &amp; III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b="1" dirty="0" smtClean="0"/>
              <a:t>Honorable Mention:</a:t>
            </a:r>
          </a:p>
          <a:p>
            <a:pPr marL="0" indent="0" algn="ctr">
              <a:buNone/>
            </a:pPr>
            <a:r>
              <a:rPr lang="en-US" dirty="0" smtClean="0"/>
              <a:t>Jake O’Shaughnessy, </a:t>
            </a:r>
            <a:r>
              <a:rPr lang="en-US" dirty="0" err="1" smtClean="0"/>
              <a:t>Riverfield</a:t>
            </a:r>
            <a:r>
              <a:rPr lang="en-US" dirty="0" smtClean="0"/>
              <a:t> Country Day School (photo illustration)</a:t>
            </a:r>
          </a:p>
          <a:p>
            <a:pPr marL="0" indent="0" algn="ctr">
              <a:buNone/>
            </a:pPr>
            <a:r>
              <a:rPr lang="en-US" b="1" dirty="0" smtClean="0"/>
              <a:t>Third Place:</a:t>
            </a:r>
          </a:p>
          <a:p>
            <a:pPr marL="0" indent="0" algn="ctr">
              <a:buNone/>
            </a:pPr>
            <a:r>
              <a:rPr lang="en-US" dirty="0" smtClean="0"/>
              <a:t>Colt Beat, Edmond Memorial High School (infographic)</a:t>
            </a:r>
          </a:p>
          <a:p>
            <a:pPr marL="0" indent="0" algn="ctr">
              <a:buNone/>
            </a:pPr>
            <a:r>
              <a:rPr lang="en-US" b="1" dirty="0" smtClean="0"/>
              <a:t>Second Place:</a:t>
            </a:r>
          </a:p>
          <a:p>
            <a:pPr marL="0" indent="0" algn="ctr">
              <a:buNone/>
            </a:pPr>
            <a:r>
              <a:rPr lang="en-US" dirty="0" smtClean="0"/>
              <a:t>Kathryn Burkhart, Edmond Santa Fe High School (editorial cartoon)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B02228"/>
                </a:solidFill>
              </a:rPr>
              <a:t>Kathryn Burkhart, Edmond Santa Fe High School (editorial cartoon)</a:t>
            </a:r>
          </a:p>
        </p:txBody>
      </p:sp>
    </p:spTree>
    <p:extLst>
      <p:ext uri="{BB962C8B-B14F-4D97-AF65-F5344CB8AC3E}">
        <p14:creationId xmlns:p14="http://schemas.microsoft.com/office/powerpoint/2010/main" val="1151595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On-Deadline Contest:</a:t>
            </a:r>
            <a:br>
              <a:rPr lang="en-US" sz="5400" dirty="0" smtClean="0"/>
            </a:br>
            <a:r>
              <a:rPr lang="en-US" sz="5400" dirty="0" smtClean="0"/>
              <a:t>Print</a:t>
            </a:r>
            <a:endParaRPr lang="en-US" sz="5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51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</a:t>
            </a:r>
            <a:br>
              <a:rPr lang="en-US" dirty="0" smtClean="0"/>
            </a:br>
            <a:r>
              <a:rPr lang="en-US" sz="3200" dirty="0" smtClean="0"/>
              <a:t>(Print/Online)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dirty="0" smtClean="0"/>
              <a:t>All Divisions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/>
          <a:lstStyle/>
          <a:p>
            <a:pPr marL="0" indent="0" algn="ctr">
              <a:buNone/>
            </a:pPr>
            <a:endParaRPr lang="en-US" b="1" dirty="0" smtClean="0">
              <a:solidFill>
                <a:srgbClr val="B02228"/>
              </a:solidFill>
            </a:endParaRP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B02228"/>
                </a:solidFill>
              </a:rPr>
              <a:t>Hannah Prentice, Edmond Memorial High </a:t>
            </a:r>
            <a:r>
              <a:rPr lang="en-US" dirty="0" err="1" smtClean="0">
                <a:solidFill>
                  <a:srgbClr val="B02228"/>
                </a:solidFill>
              </a:rPr>
              <a:t>SSchool</a:t>
            </a:r>
            <a:endParaRPr lang="en-US" dirty="0" smtClean="0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283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News Story</a:t>
            </a:r>
            <a:br>
              <a:rPr lang="en-US" dirty="0" smtClean="0"/>
            </a:br>
            <a:r>
              <a:rPr lang="en-US" sz="3200" dirty="0" smtClean="0"/>
              <a:t>(Print/Online)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dirty="0" smtClean="0"/>
              <a:t>All Divisions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/>
          <a:lstStyle/>
          <a:p>
            <a:pPr marL="0" indent="0" algn="ctr">
              <a:buNone/>
            </a:pPr>
            <a:endParaRPr lang="en-US" b="1" dirty="0" smtClean="0">
              <a:solidFill>
                <a:srgbClr val="B02228"/>
              </a:solidFill>
            </a:endParaRP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B02228"/>
                </a:solidFill>
              </a:rPr>
              <a:t>Madison Contreras, Marlow High School</a:t>
            </a:r>
          </a:p>
        </p:txBody>
      </p:sp>
    </p:spTree>
    <p:extLst>
      <p:ext uri="{BB962C8B-B14F-4D97-AF65-F5344CB8AC3E}">
        <p14:creationId xmlns:p14="http://schemas.microsoft.com/office/powerpoint/2010/main" val="597244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881" y="569066"/>
            <a:ext cx="3519219" cy="4952492"/>
          </a:xfrm>
        </p:spPr>
        <p:txBody>
          <a:bodyPr/>
          <a:lstStyle/>
          <a:p>
            <a:r>
              <a:rPr lang="en-US" dirty="0" smtClean="0"/>
              <a:t>Critical Review</a:t>
            </a:r>
            <a:br>
              <a:rPr lang="en-US" dirty="0" smtClean="0"/>
            </a:br>
            <a:r>
              <a:rPr lang="en-US" sz="3200" dirty="0" smtClean="0"/>
              <a:t>All Divisions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/>
              <a:t>Honorable Mention:</a:t>
            </a:r>
          </a:p>
          <a:p>
            <a:pPr marL="0" indent="0" algn="ctr">
              <a:buNone/>
            </a:pPr>
            <a:r>
              <a:rPr lang="en-US" dirty="0" smtClean="0"/>
              <a:t>Sydney Varner, Edmond Santa Fe High School</a:t>
            </a:r>
          </a:p>
          <a:p>
            <a:pPr marL="0" indent="0" algn="ctr">
              <a:buNone/>
            </a:pPr>
            <a:r>
              <a:rPr lang="en-US" b="1" dirty="0" smtClean="0"/>
              <a:t>Third Place:</a:t>
            </a:r>
          </a:p>
          <a:p>
            <a:pPr marL="0" indent="0" algn="ctr">
              <a:buNone/>
            </a:pPr>
            <a:r>
              <a:rPr lang="en-US" dirty="0" smtClean="0"/>
              <a:t>Hannah Prentice, Edmond Memorial High School</a:t>
            </a:r>
          </a:p>
          <a:p>
            <a:pPr marL="0" indent="0" algn="ctr">
              <a:buNone/>
            </a:pPr>
            <a:r>
              <a:rPr lang="en-US" b="1" dirty="0" smtClean="0"/>
              <a:t>Second Place:</a:t>
            </a:r>
          </a:p>
          <a:p>
            <a:pPr marL="0" indent="0" algn="ctr">
              <a:buNone/>
            </a:pPr>
            <a:r>
              <a:rPr lang="en-US" dirty="0" smtClean="0"/>
              <a:t>Natalia Mora, Edmond Memorial High School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B02228"/>
                </a:solidFill>
              </a:rPr>
              <a:t>Tala </a:t>
            </a:r>
            <a:r>
              <a:rPr lang="en-US" dirty="0" err="1" smtClean="0">
                <a:solidFill>
                  <a:srgbClr val="B02228"/>
                </a:solidFill>
              </a:rPr>
              <a:t>Trad</a:t>
            </a:r>
            <a:r>
              <a:rPr lang="en-US" dirty="0" smtClean="0">
                <a:solidFill>
                  <a:srgbClr val="B02228"/>
                </a:solidFill>
              </a:rPr>
              <a:t>, Edmond Memorial High School</a:t>
            </a:r>
          </a:p>
        </p:txBody>
      </p:sp>
    </p:spTree>
    <p:extLst>
      <p:ext uri="{BB962C8B-B14F-4D97-AF65-F5344CB8AC3E}">
        <p14:creationId xmlns:p14="http://schemas.microsoft.com/office/powerpoint/2010/main" val="1544076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69066"/>
            <a:ext cx="4038600" cy="4952492"/>
          </a:xfrm>
        </p:spPr>
        <p:txBody>
          <a:bodyPr/>
          <a:lstStyle/>
          <a:p>
            <a:r>
              <a:rPr lang="en-US" dirty="0" smtClean="0"/>
              <a:t>Editorial Cartoon</a:t>
            </a:r>
            <a:br>
              <a:rPr lang="en-US" dirty="0" smtClean="0"/>
            </a:br>
            <a:r>
              <a:rPr lang="en-US" sz="3200" dirty="0" smtClean="0"/>
              <a:t>All Divisions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/>
              <a:t>Second Place:</a:t>
            </a:r>
          </a:p>
          <a:p>
            <a:pPr marL="0" indent="0" algn="ctr">
              <a:buNone/>
            </a:pPr>
            <a:r>
              <a:rPr lang="en-US" dirty="0" smtClean="0"/>
              <a:t>Colt Beat, Edmond Memorial High School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B02228"/>
                </a:solidFill>
              </a:rPr>
              <a:t>Kathryn Burkhart, Edmond Santa Fe High School</a:t>
            </a:r>
          </a:p>
        </p:txBody>
      </p:sp>
    </p:spTree>
    <p:extLst>
      <p:ext uri="{BB962C8B-B14F-4D97-AF65-F5344CB8AC3E}">
        <p14:creationId xmlns:p14="http://schemas.microsoft.com/office/powerpoint/2010/main" val="39308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947" y="569066"/>
            <a:ext cx="3555253" cy="4952492"/>
          </a:xfrm>
        </p:spPr>
        <p:txBody>
          <a:bodyPr/>
          <a:lstStyle/>
          <a:p>
            <a:r>
              <a:rPr lang="en-US" dirty="0" smtClean="0"/>
              <a:t>Personality Profile</a:t>
            </a:r>
            <a:br>
              <a:rPr lang="en-US" dirty="0" smtClean="0"/>
            </a:br>
            <a:r>
              <a:rPr lang="en-US" sz="3200" dirty="0" smtClean="0"/>
              <a:t>All Divisions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/>
              <a:t>Honorable Mention:</a:t>
            </a:r>
          </a:p>
          <a:p>
            <a:pPr marL="0" indent="0" algn="ctr">
              <a:buNone/>
            </a:pPr>
            <a:r>
              <a:rPr lang="en-US" dirty="0" smtClean="0"/>
              <a:t>Samantha Thompson, Edmond Memorial High School</a:t>
            </a:r>
          </a:p>
          <a:p>
            <a:pPr marL="0" indent="0" algn="ctr">
              <a:buNone/>
            </a:pPr>
            <a:r>
              <a:rPr lang="en-US" b="1" dirty="0" smtClean="0"/>
              <a:t>Third Place:</a:t>
            </a:r>
          </a:p>
          <a:p>
            <a:pPr marL="0" indent="0" algn="ctr">
              <a:buNone/>
            </a:pPr>
            <a:r>
              <a:rPr lang="en-US" dirty="0" smtClean="0"/>
              <a:t>Hannah Prentice, Edmond Memorial High School</a:t>
            </a:r>
          </a:p>
          <a:p>
            <a:pPr marL="0" indent="0" algn="ctr">
              <a:buNone/>
            </a:pPr>
            <a:r>
              <a:rPr lang="en-US" b="1" dirty="0" smtClean="0"/>
              <a:t>Second Place:</a:t>
            </a:r>
          </a:p>
          <a:p>
            <a:pPr marL="0" indent="0" algn="ctr">
              <a:buNone/>
            </a:pPr>
            <a:r>
              <a:rPr lang="en-US" dirty="0" smtClean="0"/>
              <a:t>Colt Beat, Edmond Memorial High School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B02228"/>
                </a:solidFill>
              </a:rPr>
              <a:t>Aspen Osgood, Irving Middle School</a:t>
            </a:r>
          </a:p>
        </p:txBody>
      </p:sp>
    </p:spTree>
    <p:extLst>
      <p:ext uri="{BB962C8B-B14F-4D97-AF65-F5344CB8AC3E}">
        <p14:creationId xmlns:p14="http://schemas.microsoft.com/office/powerpoint/2010/main" val="1775666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Photo</a:t>
            </a:r>
            <a:br>
              <a:rPr lang="en-US" dirty="0" smtClean="0"/>
            </a:br>
            <a:r>
              <a:rPr lang="en-US" sz="3200" dirty="0" smtClean="0"/>
              <a:t>All Divisions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/>
              <a:t>Third Place:</a:t>
            </a:r>
          </a:p>
          <a:p>
            <a:pPr marL="0" indent="0" algn="ctr">
              <a:buNone/>
            </a:pPr>
            <a:r>
              <a:rPr lang="en-US" dirty="0" smtClean="0"/>
              <a:t>Andrea Hernandez, Edmond Santa Fe High School </a:t>
            </a:r>
          </a:p>
          <a:p>
            <a:pPr marL="0" indent="0" algn="ctr">
              <a:buNone/>
            </a:pPr>
            <a:r>
              <a:rPr lang="en-US" b="1" dirty="0" smtClean="0"/>
              <a:t>Second Place:</a:t>
            </a:r>
          </a:p>
          <a:p>
            <a:pPr marL="0" indent="0" algn="ctr">
              <a:buNone/>
            </a:pPr>
            <a:r>
              <a:rPr lang="en-US" dirty="0" smtClean="0"/>
              <a:t>Lilian Smith, Marlow High School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B02228"/>
                </a:solidFill>
              </a:rPr>
              <a:t>Brooke Burris, Edmond Memorial High School</a:t>
            </a:r>
          </a:p>
        </p:txBody>
      </p:sp>
    </p:spTree>
    <p:extLst>
      <p:ext uri="{BB962C8B-B14F-4D97-AF65-F5344CB8AC3E}">
        <p14:creationId xmlns:p14="http://schemas.microsoft.com/office/powerpoint/2010/main" val="1912523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Mini Feature</a:t>
            </a:r>
            <a:br>
              <a:rPr lang="en-US" dirty="0" smtClean="0"/>
            </a:br>
            <a:r>
              <a:rPr lang="en-US" dirty="0"/>
              <a:t> </a:t>
            </a:r>
            <a:r>
              <a:rPr lang="en-US" sz="3200" dirty="0" smtClean="0"/>
              <a:t>All Divisions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/>
              <a:t>Third Place:</a:t>
            </a:r>
          </a:p>
          <a:p>
            <a:pPr marL="0" indent="0" algn="ctr">
              <a:buNone/>
            </a:pPr>
            <a:r>
              <a:rPr lang="en-US" dirty="0" smtClean="0"/>
              <a:t>Autumn Tennyson, Edmond Memorial High School</a:t>
            </a:r>
          </a:p>
          <a:p>
            <a:pPr marL="0" indent="0" algn="ctr">
              <a:buNone/>
            </a:pPr>
            <a:r>
              <a:rPr lang="en-US" b="1" dirty="0" smtClean="0"/>
              <a:t>Second Place:</a:t>
            </a:r>
          </a:p>
          <a:p>
            <a:pPr marL="0" indent="0" algn="ctr">
              <a:buNone/>
            </a:pPr>
            <a:r>
              <a:rPr lang="en-US" dirty="0" smtClean="0"/>
              <a:t>Anna </a:t>
            </a:r>
            <a:r>
              <a:rPr lang="en-US" dirty="0" err="1" smtClean="0"/>
              <a:t>Baustert</a:t>
            </a:r>
            <a:r>
              <a:rPr lang="en-US" dirty="0" smtClean="0"/>
              <a:t>, Edmond Memorial High School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B02228"/>
                </a:solidFill>
              </a:rPr>
              <a:t>Skylar </a:t>
            </a:r>
            <a:r>
              <a:rPr lang="en-US" dirty="0" err="1" smtClean="0">
                <a:solidFill>
                  <a:srgbClr val="B02228"/>
                </a:solidFill>
              </a:rPr>
              <a:t>Schnedorf</a:t>
            </a:r>
            <a:r>
              <a:rPr lang="en-US" dirty="0" smtClean="0">
                <a:solidFill>
                  <a:srgbClr val="B02228"/>
                </a:solidFill>
              </a:rPr>
              <a:t>, Marlow High School</a:t>
            </a:r>
          </a:p>
        </p:txBody>
      </p:sp>
    </p:spTree>
    <p:extLst>
      <p:ext uri="{BB962C8B-B14F-4D97-AF65-F5344CB8AC3E}">
        <p14:creationId xmlns:p14="http://schemas.microsoft.com/office/powerpoint/2010/main" val="1003403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News Photo</a:t>
            </a:r>
            <a:br>
              <a:rPr lang="en-US" dirty="0" smtClean="0"/>
            </a:br>
            <a:r>
              <a:rPr lang="en-US" sz="3200" dirty="0" smtClean="0"/>
              <a:t>All Divisions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/>
              <a:t>Honorable Mention:</a:t>
            </a:r>
          </a:p>
          <a:p>
            <a:pPr marL="0" indent="0" algn="ctr">
              <a:buNone/>
            </a:pPr>
            <a:r>
              <a:rPr lang="en-US" dirty="0" smtClean="0"/>
              <a:t>Angelo Lopez, Edmond Memorial High School</a:t>
            </a:r>
          </a:p>
          <a:p>
            <a:pPr marL="0" indent="0" algn="ctr">
              <a:buNone/>
            </a:pPr>
            <a:r>
              <a:rPr lang="en-US" b="1" dirty="0" smtClean="0"/>
              <a:t>Third Place:</a:t>
            </a:r>
          </a:p>
          <a:p>
            <a:pPr marL="0" indent="0" algn="ctr">
              <a:buNone/>
            </a:pPr>
            <a:r>
              <a:rPr lang="en-US" dirty="0" smtClean="0"/>
              <a:t>Brooke Burris, Edmond Memorial High School</a:t>
            </a:r>
          </a:p>
          <a:p>
            <a:pPr marL="0" indent="0" algn="ctr">
              <a:buNone/>
            </a:pPr>
            <a:r>
              <a:rPr lang="en-US" b="1" dirty="0" smtClean="0"/>
              <a:t>Second Place:</a:t>
            </a:r>
          </a:p>
          <a:p>
            <a:pPr marL="0" indent="0" algn="ctr">
              <a:buNone/>
            </a:pPr>
            <a:r>
              <a:rPr lang="en-US" dirty="0" smtClean="0"/>
              <a:t>Andrea Hernandez, Edmond Santa Fe High School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B02228"/>
                </a:solidFill>
              </a:rPr>
              <a:t>Leah Franklin, Edmond Memorial High School</a:t>
            </a:r>
            <a:endParaRPr lang="en-US" dirty="0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03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947" y="569066"/>
            <a:ext cx="3452159" cy="4952492"/>
          </a:xfrm>
        </p:spPr>
        <p:txBody>
          <a:bodyPr/>
          <a:lstStyle/>
          <a:p>
            <a:r>
              <a:rPr lang="en-US" smtClean="0"/>
              <a:t>Newspaper Front Page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dirty="0" smtClean="0"/>
              <a:t>All Divisions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/>
              <a:t>Honorable Mention:</a:t>
            </a:r>
          </a:p>
          <a:p>
            <a:pPr marL="0" indent="0" algn="ctr">
              <a:buNone/>
            </a:pPr>
            <a:r>
              <a:rPr lang="en-US" dirty="0" smtClean="0"/>
              <a:t>Cora Adams, Edmond Memorial High School</a:t>
            </a:r>
          </a:p>
          <a:p>
            <a:pPr marL="0" indent="0" algn="ctr">
              <a:buNone/>
            </a:pPr>
            <a:r>
              <a:rPr lang="en-US" b="1" dirty="0" smtClean="0"/>
              <a:t>Third Place:</a:t>
            </a:r>
          </a:p>
          <a:p>
            <a:pPr marL="0" indent="0" algn="ctr">
              <a:buNone/>
            </a:pPr>
            <a:r>
              <a:rPr lang="en-US" dirty="0" smtClean="0"/>
              <a:t>Samara Rogers, Marlow High School</a:t>
            </a:r>
          </a:p>
          <a:p>
            <a:pPr marL="0" indent="0" algn="ctr">
              <a:buNone/>
            </a:pPr>
            <a:r>
              <a:rPr lang="en-US" b="1" dirty="0" smtClean="0"/>
              <a:t>Second Place:</a:t>
            </a:r>
          </a:p>
          <a:p>
            <a:pPr marL="0" indent="0" algn="ctr">
              <a:buNone/>
            </a:pPr>
            <a:r>
              <a:rPr lang="en-US" dirty="0" smtClean="0"/>
              <a:t>Brianna Reed, Marlow High School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B02228"/>
                </a:solidFill>
              </a:rPr>
              <a:t>Colt Beat, Edmond Memorial High School</a:t>
            </a:r>
            <a:endParaRPr lang="en-US" dirty="0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554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947" y="569066"/>
            <a:ext cx="3613524" cy="4952492"/>
          </a:xfrm>
        </p:spPr>
        <p:txBody>
          <a:bodyPr/>
          <a:lstStyle/>
          <a:p>
            <a:r>
              <a:rPr lang="en-US" smtClean="0"/>
              <a:t>Newspaper Inside Page Design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dirty="0" smtClean="0"/>
              <a:t>All Divisions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/>
              <a:t>Honorable Mention:</a:t>
            </a:r>
          </a:p>
          <a:p>
            <a:pPr marL="0" indent="0" algn="ctr">
              <a:buNone/>
            </a:pPr>
            <a:r>
              <a:rPr lang="en-US" dirty="0" smtClean="0"/>
              <a:t>Emma McCabe, Edmond Memorial High School</a:t>
            </a:r>
          </a:p>
          <a:p>
            <a:pPr marL="0" indent="0" algn="ctr">
              <a:buNone/>
            </a:pPr>
            <a:r>
              <a:rPr lang="en-US" b="1" dirty="0" smtClean="0"/>
              <a:t>Third Place:</a:t>
            </a:r>
          </a:p>
          <a:p>
            <a:pPr marL="0" indent="0" algn="ctr">
              <a:buNone/>
            </a:pPr>
            <a:r>
              <a:rPr lang="en-US" dirty="0" smtClean="0"/>
              <a:t>Colt Beat, Edmond Memorial High School</a:t>
            </a:r>
          </a:p>
          <a:p>
            <a:pPr marL="0" indent="0" algn="ctr">
              <a:buNone/>
            </a:pPr>
            <a:r>
              <a:rPr lang="en-US" b="1" dirty="0" smtClean="0"/>
              <a:t>Second Place:</a:t>
            </a:r>
          </a:p>
          <a:p>
            <a:pPr marL="0" indent="0" algn="ctr">
              <a:buNone/>
            </a:pPr>
            <a:r>
              <a:rPr lang="en-US" dirty="0" smtClean="0"/>
              <a:t>Cora Adams, Edmond Memorial High School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B02228"/>
                </a:solidFill>
              </a:rPr>
              <a:t>Rachel </a:t>
            </a:r>
            <a:r>
              <a:rPr lang="en-US" dirty="0" err="1" smtClean="0">
                <a:solidFill>
                  <a:srgbClr val="B02228"/>
                </a:solidFill>
              </a:rPr>
              <a:t>Bussert</a:t>
            </a:r>
            <a:r>
              <a:rPr lang="en-US" dirty="0" smtClean="0">
                <a:solidFill>
                  <a:srgbClr val="B02228"/>
                </a:solidFill>
              </a:rPr>
              <a:t>, Edmond Memorial High School</a:t>
            </a:r>
          </a:p>
        </p:txBody>
      </p:sp>
    </p:spTree>
    <p:extLst>
      <p:ext uri="{BB962C8B-B14F-4D97-AF65-F5344CB8AC3E}">
        <p14:creationId xmlns:p14="http://schemas.microsoft.com/office/powerpoint/2010/main" val="1226654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1" y="569066"/>
            <a:ext cx="3530600" cy="4952492"/>
          </a:xfrm>
        </p:spPr>
        <p:txBody>
          <a:bodyPr/>
          <a:lstStyle/>
          <a:p>
            <a:r>
              <a:rPr lang="en-US" dirty="0" smtClean="0"/>
              <a:t>Newspaper Spread Design</a:t>
            </a:r>
            <a:br>
              <a:rPr lang="en-US" dirty="0" smtClean="0"/>
            </a:br>
            <a:r>
              <a:rPr lang="en-US" sz="3200" dirty="0" smtClean="0"/>
              <a:t>All Divisions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/>
          <a:lstStyle/>
          <a:p>
            <a:pPr marL="0" indent="0" algn="ctr">
              <a:buNone/>
            </a:pPr>
            <a:endParaRPr lang="en-US" b="1" dirty="0" smtClean="0">
              <a:solidFill>
                <a:srgbClr val="B02228"/>
              </a:solidFill>
            </a:endParaRP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B02228"/>
                </a:solidFill>
              </a:rPr>
              <a:t>Colt Beat, Edmond Memorial High School</a:t>
            </a:r>
          </a:p>
        </p:txBody>
      </p:sp>
    </p:spTree>
    <p:extLst>
      <p:ext uri="{BB962C8B-B14F-4D97-AF65-F5344CB8AC3E}">
        <p14:creationId xmlns:p14="http://schemas.microsoft.com/office/powerpoint/2010/main" val="1558805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Opinion Column</a:t>
            </a:r>
            <a:br>
              <a:rPr lang="en-US" dirty="0" smtClean="0"/>
            </a:br>
            <a:r>
              <a:rPr lang="en-US" sz="3200" dirty="0" smtClean="0"/>
              <a:t>All Divisions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/>
              <a:t>Honorable Mention:</a:t>
            </a:r>
          </a:p>
          <a:p>
            <a:pPr marL="0" indent="0" algn="ctr">
              <a:buNone/>
            </a:pPr>
            <a:r>
              <a:rPr lang="en-US" dirty="0" smtClean="0"/>
              <a:t>Payton Shreve, Broken Arrow High School</a:t>
            </a:r>
          </a:p>
          <a:p>
            <a:pPr marL="0" indent="0" algn="ctr">
              <a:buNone/>
            </a:pPr>
            <a:r>
              <a:rPr lang="en-US" b="1" dirty="0" smtClean="0"/>
              <a:t>Third Place:</a:t>
            </a:r>
          </a:p>
          <a:p>
            <a:pPr marL="0" indent="0" algn="ctr">
              <a:buNone/>
            </a:pPr>
            <a:r>
              <a:rPr lang="en-US" dirty="0" smtClean="0"/>
              <a:t>Rachel </a:t>
            </a:r>
            <a:r>
              <a:rPr lang="en-US" dirty="0" err="1" smtClean="0"/>
              <a:t>Dallalio</a:t>
            </a:r>
            <a:r>
              <a:rPr lang="en-US" dirty="0" smtClean="0"/>
              <a:t>, Edmond Memorial High School</a:t>
            </a:r>
          </a:p>
          <a:p>
            <a:pPr marL="0" indent="0" algn="ctr">
              <a:buNone/>
            </a:pPr>
            <a:r>
              <a:rPr lang="en-US" b="1" dirty="0" smtClean="0"/>
              <a:t>Second Place:</a:t>
            </a:r>
          </a:p>
          <a:p>
            <a:pPr marL="0" indent="0" algn="ctr">
              <a:buNone/>
            </a:pPr>
            <a:r>
              <a:rPr lang="en-US" dirty="0" smtClean="0"/>
              <a:t>Hannah Prentice, Edmond Memorial High School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B02228"/>
                </a:solidFill>
              </a:rPr>
              <a:t>Skylar </a:t>
            </a:r>
            <a:r>
              <a:rPr lang="en-US" dirty="0" err="1" smtClean="0">
                <a:solidFill>
                  <a:srgbClr val="B02228"/>
                </a:solidFill>
              </a:rPr>
              <a:t>Schnedorf</a:t>
            </a:r>
            <a:r>
              <a:rPr lang="en-US" dirty="0" smtClean="0">
                <a:solidFill>
                  <a:srgbClr val="B02228"/>
                </a:solidFill>
              </a:rPr>
              <a:t>, Marlow High School</a:t>
            </a:r>
          </a:p>
        </p:txBody>
      </p:sp>
    </p:spTree>
    <p:extLst>
      <p:ext uri="{BB962C8B-B14F-4D97-AF65-F5344CB8AC3E}">
        <p14:creationId xmlns:p14="http://schemas.microsoft.com/office/powerpoint/2010/main" val="928425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Original Ad</a:t>
            </a:r>
            <a:br>
              <a:rPr lang="en-US" dirty="0" smtClean="0"/>
            </a:br>
            <a:r>
              <a:rPr lang="en-US" sz="3200" dirty="0" smtClean="0"/>
              <a:t>All Divisions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/>
              <a:t>Third Place:</a:t>
            </a:r>
          </a:p>
          <a:p>
            <a:pPr marL="0" indent="0" algn="ctr">
              <a:buNone/>
            </a:pPr>
            <a:r>
              <a:rPr lang="en-US" dirty="0" smtClean="0"/>
              <a:t>Rachel </a:t>
            </a:r>
            <a:r>
              <a:rPr lang="en-US" dirty="0" err="1" smtClean="0"/>
              <a:t>Bussert</a:t>
            </a:r>
            <a:r>
              <a:rPr lang="en-US" dirty="0" smtClean="0"/>
              <a:t>, Edmond Memorial High School</a:t>
            </a:r>
          </a:p>
          <a:p>
            <a:pPr marL="0" indent="0" algn="ctr">
              <a:buNone/>
            </a:pPr>
            <a:r>
              <a:rPr lang="en-US" b="1" dirty="0" smtClean="0"/>
              <a:t>Second Place:</a:t>
            </a:r>
          </a:p>
          <a:p>
            <a:pPr marL="0" indent="0" algn="ctr">
              <a:buNone/>
            </a:pPr>
            <a:r>
              <a:rPr lang="en-US" dirty="0" smtClean="0"/>
              <a:t>Megan Cherry, Edmond Memorial High School 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B02228"/>
                </a:solidFill>
              </a:rPr>
              <a:t>Colt Beat, Edmond Memorial High School</a:t>
            </a:r>
          </a:p>
        </p:txBody>
      </p:sp>
    </p:spTree>
    <p:extLst>
      <p:ext uri="{BB962C8B-B14F-4D97-AF65-F5344CB8AC3E}">
        <p14:creationId xmlns:p14="http://schemas.microsoft.com/office/powerpoint/2010/main" val="108264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Sports Column</a:t>
            </a:r>
            <a:br>
              <a:rPr lang="en-US" dirty="0" smtClean="0"/>
            </a:br>
            <a:r>
              <a:rPr lang="en-US" sz="3200" dirty="0" smtClean="0"/>
              <a:t>All Divisions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/>
              <a:t>Third Place:</a:t>
            </a:r>
          </a:p>
          <a:p>
            <a:pPr marL="0" indent="0" algn="ctr">
              <a:buNone/>
            </a:pPr>
            <a:r>
              <a:rPr lang="en-US" dirty="0" smtClean="0"/>
              <a:t>Kara George, Edmond Santa Fe High School</a:t>
            </a:r>
          </a:p>
          <a:p>
            <a:pPr marL="0" indent="0" algn="ctr">
              <a:buNone/>
            </a:pPr>
            <a:r>
              <a:rPr lang="en-US" b="1" dirty="0" smtClean="0"/>
              <a:t>Second Place:</a:t>
            </a:r>
          </a:p>
          <a:p>
            <a:pPr marL="0" indent="0" algn="ctr">
              <a:buNone/>
            </a:pPr>
            <a:r>
              <a:rPr lang="en-US" dirty="0" smtClean="0"/>
              <a:t>Lauren Crouch, Edmond Memorial High School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B02228"/>
                </a:solidFill>
              </a:rPr>
              <a:t>Clayton Hedges, Edmond Memorial High School</a:t>
            </a:r>
            <a:endParaRPr lang="en-US" dirty="0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497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Sports Photo</a:t>
            </a:r>
            <a:br>
              <a:rPr lang="en-US" dirty="0" smtClean="0"/>
            </a:br>
            <a:r>
              <a:rPr lang="en-US" sz="3200" dirty="0" smtClean="0"/>
              <a:t>All Divisions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/>
              <a:t>Third Place:</a:t>
            </a:r>
          </a:p>
          <a:p>
            <a:pPr marL="0" indent="0" algn="ctr">
              <a:buNone/>
            </a:pPr>
            <a:r>
              <a:rPr lang="en-US" dirty="0" smtClean="0"/>
              <a:t>Andrea Hernandez, Edmond Santa Fe High School</a:t>
            </a:r>
          </a:p>
          <a:p>
            <a:pPr marL="0" indent="0" algn="ctr">
              <a:buNone/>
            </a:pPr>
            <a:r>
              <a:rPr lang="en-US" b="1" dirty="0" smtClean="0"/>
              <a:t>Second Place:</a:t>
            </a:r>
          </a:p>
          <a:p>
            <a:pPr marL="0" indent="0" algn="ctr">
              <a:buNone/>
            </a:pPr>
            <a:r>
              <a:rPr lang="en-US" dirty="0" smtClean="0"/>
              <a:t>Leah Franklin, Edmond Memorial High School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B02228"/>
                </a:solidFill>
              </a:rPr>
              <a:t>Lilian Smith, Marlow High School</a:t>
            </a:r>
            <a:endParaRPr lang="en-US" dirty="0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7244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Sports News Story </a:t>
            </a:r>
            <a:r>
              <a:rPr lang="en-US" sz="3200" dirty="0" smtClean="0"/>
              <a:t>(Print/Online)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dirty="0" smtClean="0"/>
              <a:t>All Divisions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/>
              <a:t>Third Place:</a:t>
            </a:r>
          </a:p>
          <a:p>
            <a:pPr marL="0" indent="0" algn="ctr">
              <a:buNone/>
            </a:pPr>
            <a:r>
              <a:rPr lang="en-US" dirty="0" smtClean="0"/>
              <a:t>Chloe Brooks, Marlow High School</a:t>
            </a:r>
          </a:p>
          <a:p>
            <a:pPr marL="0" indent="0" algn="ctr">
              <a:buNone/>
            </a:pPr>
            <a:r>
              <a:rPr lang="en-US" b="1" dirty="0" smtClean="0"/>
              <a:t>Second Place:</a:t>
            </a:r>
          </a:p>
          <a:p>
            <a:pPr marL="0" indent="0" algn="ctr">
              <a:buNone/>
            </a:pPr>
            <a:r>
              <a:rPr lang="en-US" dirty="0" smtClean="0"/>
              <a:t>Braxton Barney, Canton Public Schools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err="1" smtClean="0">
                <a:solidFill>
                  <a:srgbClr val="B02228"/>
                </a:solidFill>
              </a:rPr>
              <a:t>Makinzy</a:t>
            </a:r>
            <a:r>
              <a:rPr lang="en-US" dirty="0" smtClean="0">
                <a:solidFill>
                  <a:srgbClr val="B02228"/>
                </a:solidFill>
              </a:rPr>
              <a:t> Todd, Edmond Memorial High School</a:t>
            </a:r>
            <a:endParaRPr lang="en-US" dirty="0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106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On-Deadline Contest:</a:t>
            </a:r>
            <a:br>
              <a:rPr lang="en-US" sz="5400" dirty="0" smtClean="0"/>
            </a:br>
            <a:r>
              <a:rPr lang="en-US" sz="5400" dirty="0" smtClean="0"/>
              <a:t>Online</a:t>
            </a:r>
            <a:endParaRPr lang="en-US" sz="5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550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25419" y="569066"/>
            <a:ext cx="3630790" cy="4952492"/>
          </a:xfrm>
        </p:spPr>
        <p:txBody>
          <a:bodyPr/>
          <a:lstStyle/>
          <a:p>
            <a:r>
              <a:rPr lang="en-US" dirty="0" smtClean="0"/>
              <a:t>Blog Entry</a:t>
            </a:r>
            <a:br>
              <a:rPr lang="en-US" dirty="0" smtClean="0"/>
            </a:br>
            <a:r>
              <a:rPr lang="en-US" sz="3200" dirty="0" smtClean="0"/>
              <a:t>All Divisions</a:t>
            </a:r>
            <a:endParaRPr lang="en-US" sz="32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/>
              <a:t>Honorable Mention:</a:t>
            </a:r>
          </a:p>
          <a:p>
            <a:pPr marL="0" indent="0" algn="ctr">
              <a:buNone/>
            </a:pPr>
            <a:r>
              <a:rPr lang="en-US" dirty="0" smtClean="0"/>
              <a:t>Monica Guajardo, Ada High School</a:t>
            </a:r>
          </a:p>
          <a:p>
            <a:pPr marL="0" indent="0" algn="ctr">
              <a:buNone/>
            </a:pPr>
            <a:r>
              <a:rPr lang="en-US" b="1" dirty="0" smtClean="0"/>
              <a:t>Third Place:</a:t>
            </a:r>
          </a:p>
          <a:p>
            <a:pPr marL="0" indent="0" algn="ctr">
              <a:buNone/>
            </a:pPr>
            <a:r>
              <a:rPr lang="en-US" dirty="0" smtClean="0"/>
              <a:t>Maddie Manning, Ada High School</a:t>
            </a:r>
          </a:p>
          <a:p>
            <a:pPr marL="0" indent="0" algn="ctr">
              <a:buNone/>
            </a:pPr>
            <a:r>
              <a:rPr lang="en-US" b="1" dirty="0" smtClean="0"/>
              <a:t>Second Place:</a:t>
            </a:r>
          </a:p>
          <a:p>
            <a:pPr marL="0" indent="0" algn="ctr">
              <a:buNone/>
            </a:pPr>
            <a:r>
              <a:rPr lang="en-US" dirty="0" smtClean="0"/>
              <a:t>Madyson Cameron, Broken Arrow High School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B02228"/>
                </a:solidFill>
              </a:rPr>
              <a:t>Chris </a:t>
            </a:r>
            <a:r>
              <a:rPr lang="en-US" dirty="0" err="1" smtClean="0">
                <a:solidFill>
                  <a:srgbClr val="B02228"/>
                </a:solidFill>
              </a:rPr>
              <a:t>Haase</a:t>
            </a:r>
            <a:r>
              <a:rPr lang="en-US" dirty="0" smtClean="0">
                <a:solidFill>
                  <a:srgbClr val="B02228"/>
                </a:solidFill>
              </a:rPr>
              <a:t>, Broken Arrow High School</a:t>
            </a:r>
            <a:endParaRPr lang="en-US" dirty="0">
              <a:solidFill>
                <a:srgbClr val="B02228"/>
              </a:solidFill>
            </a:endParaRPr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895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756" y="569066"/>
            <a:ext cx="4336346" cy="4952492"/>
          </a:xfrm>
        </p:spPr>
        <p:txBody>
          <a:bodyPr/>
          <a:lstStyle/>
          <a:p>
            <a:r>
              <a:rPr lang="en-US" dirty="0" smtClean="0"/>
              <a:t>Critique Column</a:t>
            </a:r>
            <a:br>
              <a:rPr lang="en-US" dirty="0" smtClean="0"/>
            </a:br>
            <a:r>
              <a:rPr lang="en-US" sz="3200" dirty="0" smtClean="0"/>
              <a:t>All Divisions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/>
              <a:t>Honorable Mention:</a:t>
            </a:r>
          </a:p>
          <a:p>
            <a:pPr marL="0" indent="0" algn="ctr">
              <a:buNone/>
            </a:pPr>
            <a:r>
              <a:rPr lang="en-US" b="1" dirty="0" smtClean="0"/>
              <a:t>Third Place:</a:t>
            </a:r>
          </a:p>
          <a:p>
            <a:pPr marL="0" indent="0" algn="ctr">
              <a:buNone/>
            </a:pPr>
            <a:r>
              <a:rPr lang="en-US" dirty="0" smtClean="0"/>
              <a:t>Xavier Rhone, Harding Charter Prep</a:t>
            </a:r>
          </a:p>
          <a:p>
            <a:pPr marL="0" indent="0" algn="ctr">
              <a:buNone/>
            </a:pPr>
            <a:r>
              <a:rPr lang="en-US" b="1" dirty="0" smtClean="0"/>
              <a:t>Second Place:</a:t>
            </a:r>
          </a:p>
          <a:p>
            <a:pPr marL="0" indent="0" algn="ctr">
              <a:buNone/>
            </a:pPr>
            <a:r>
              <a:rPr lang="en-US" dirty="0" smtClean="0"/>
              <a:t>Taylor </a:t>
            </a:r>
            <a:r>
              <a:rPr lang="en-US" dirty="0" err="1" smtClean="0"/>
              <a:t>Teifke</a:t>
            </a:r>
            <a:r>
              <a:rPr lang="en-US" dirty="0" smtClean="0"/>
              <a:t>, Edmond Memorial High School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B02228"/>
                </a:solidFill>
              </a:rPr>
              <a:t>Trey McCabe, Edmond Memorial High School</a:t>
            </a:r>
            <a:endParaRPr lang="en-US" dirty="0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709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736" y="569066"/>
            <a:ext cx="3443194" cy="4952492"/>
          </a:xfrm>
        </p:spPr>
        <p:txBody>
          <a:bodyPr/>
          <a:lstStyle/>
          <a:p>
            <a:r>
              <a:rPr lang="en-US" smtClean="0"/>
              <a:t>Page </a:t>
            </a:r>
            <a:br>
              <a:rPr lang="en-US" smtClean="0"/>
            </a:br>
            <a:r>
              <a:rPr lang="en-US" smtClean="0"/>
              <a:t>Design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dirty="0" smtClean="0"/>
              <a:t>All Divisions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/>
              <a:t>Third Place:</a:t>
            </a:r>
          </a:p>
          <a:p>
            <a:pPr marL="0" indent="0" algn="ctr">
              <a:buNone/>
            </a:pPr>
            <a:r>
              <a:rPr lang="en-US" dirty="0" smtClean="0"/>
              <a:t>Delaney Beak, Ada High School</a:t>
            </a:r>
          </a:p>
          <a:p>
            <a:pPr marL="0" indent="0" algn="ctr">
              <a:buNone/>
            </a:pPr>
            <a:r>
              <a:rPr lang="en-US" b="1" dirty="0" smtClean="0"/>
              <a:t>Second Place:</a:t>
            </a:r>
          </a:p>
          <a:p>
            <a:pPr marL="0" indent="0" algn="ctr">
              <a:buNone/>
            </a:pPr>
            <a:r>
              <a:rPr lang="en-US" dirty="0" smtClean="0"/>
              <a:t>Maddie Manning, Ada High School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B02228"/>
                </a:solidFill>
              </a:rPr>
              <a:t>Monica Guajardo, Ada High School</a:t>
            </a:r>
            <a:endParaRPr lang="en-US" dirty="0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2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Video Package</a:t>
            </a:r>
            <a:br>
              <a:rPr lang="en-US" dirty="0" smtClean="0"/>
            </a:br>
            <a:r>
              <a:rPr lang="en-US" sz="3200" dirty="0" smtClean="0"/>
              <a:t>All Divisions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 smtClean="0"/>
              <a:t>Third Place:</a:t>
            </a:r>
          </a:p>
          <a:p>
            <a:pPr marL="0" indent="0" algn="ctr">
              <a:buNone/>
            </a:pPr>
            <a:r>
              <a:rPr lang="en-US" dirty="0" smtClean="0"/>
              <a:t>David Lewis, Avery Brown, Jagger </a:t>
            </a:r>
            <a:r>
              <a:rPr lang="en-US" dirty="0" err="1" smtClean="0"/>
              <a:t>Pedigo</a:t>
            </a:r>
            <a:r>
              <a:rPr lang="en-US" dirty="0"/>
              <a:t> </a:t>
            </a:r>
            <a:r>
              <a:rPr lang="en-US" dirty="0" smtClean="0"/>
              <a:t>and Trey Richardson, Ada High School</a:t>
            </a:r>
          </a:p>
          <a:p>
            <a:pPr marL="0" indent="0" algn="ctr">
              <a:buNone/>
            </a:pPr>
            <a:r>
              <a:rPr lang="en-US" b="1" dirty="0" smtClean="0"/>
              <a:t>Second Place:</a:t>
            </a:r>
          </a:p>
          <a:p>
            <a:pPr marL="0" indent="0" algn="ctr">
              <a:buNone/>
            </a:pPr>
            <a:r>
              <a:rPr lang="en-US" dirty="0" smtClean="0"/>
              <a:t>Solomon Vargas, Canton Public Schools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B02228"/>
                </a:solidFill>
              </a:rPr>
              <a:t>Erica </a:t>
            </a:r>
            <a:r>
              <a:rPr lang="en-US" dirty="0" err="1" smtClean="0">
                <a:solidFill>
                  <a:srgbClr val="B02228"/>
                </a:solidFill>
              </a:rPr>
              <a:t>Moldrup</a:t>
            </a:r>
            <a:r>
              <a:rPr lang="en-US" dirty="0" smtClean="0">
                <a:solidFill>
                  <a:srgbClr val="B02228"/>
                </a:solidFill>
              </a:rPr>
              <a:t>, Canton Public Schools</a:t>
            </a:r>
          </a:p>
        </p:txBody>
      </p:sp>
    </p:spTree>
    <p:extLst>
      <p:ext uri="{BB962C8B-B14F-4D97-AF65-F5344CB8AC3E}">
        <p14:creationId xmlns:p14="http://schemas.microsoft.com/office/powerpoint/2010/main" val="74058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 Gallery</a:t>
            </a:r>
            <a:br>
              <a:rPr lang="en-US" dirty="0" smtClean="0"/>
            </a:br>
            <a:r>
              <a:rPr lang="en-US" sz="3200" dirty="0" smtClean="0"/>
              <a:t>All Divisions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/>
              <a:t>Third Place:</a:t>
            </a:r>
          </a:p>
          <a:p>
            <a:pPr marL="0" indent="0" algn="ctr">
              <a:buNone/>
            </a:pPr>
            <a:r>
              <a:rPr lang="en-US" dirty="0" err="1" smtClean="0"/>
              <a:t>Myel</a:t>
            </a:r>
            <a:r>
              <a:rPr lang="en-US" dirty="0" smtClean="0"/>
              <a:t> </a:t>
            </a:r>
            <a:r>
              <a:rPr lang="en-US" dirty="0" err="1" smtClean="0"/>
              <a:t>Solorzano</a:t>
            </a:r>
            <a:r>
              <a:rPr lang="en-US" dirty="0" smtClean="0"/>
              <a:t>, Edmond Santa Fe High School</a:t>
            </a:r>
          </a:p>
          <a:p>
            <a:pPr marL="0" indent="0" algn="ctr">
              <a:buNone/>
            </a:pPr>
            <a:r>
              <a:rPr lang="en-US" b="1" dirty="0" smtClean="0"/>
              <a:t>Second Place:</a:t>
            </a:r>
          </a:p>
          <a:p>
            <a:pPr marL="0" indent="0" algn="ctr">
              <a:buNone/>
            </a:pPr>
            <a:r>
              <a:rPr lang="en-US" dirty="0" smtClean="0"/>
              <a:t>Taylor Dowell, Canton Public Schools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B02228"/>
                </a:solidFill>
              </a:rPr>
              <a:t>Jillian </a:t>
            </a:r>
            <a:r>
              <a:rPr lang="en-US" dirty="0" err="1">
                <a:solidFill>
                  <a:srgbClr val="B02228"/>
                </a:solidFill>
              </a:rPr>
              <a:t>Brassfield</a:t>
            </a:r>
            <a:r>
              <a:rPr lang="en-US" dirty="0">
                <a:solidFill>
                  <a:srgbClr val="B02228"/>
                </a:solidFill>
              </a:rPr>
              <a:t>, Ada High School</a:t>
            </a:r>
          </a:p>
          <a:p>
            <a:pPr marL="0" indent="0" algn="ctr">
              <a:buNone/>
            </a:pPr>
            <a:endParaRPr lang="en-US" dirty="0" smtClean="0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682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On-Deadline Contest:</a:t>
            </a:r>
            <a:br>
              <a:rPr lang="en-US" sz="5400" dirty="0" smtClean="0"/>
            </a:br>
            <a:r>
              <a:rPr lang="en-US" sz="5400" dirty="0" smtClean="0"/>
              <a:t>Audio/video</a:t>
            </a:r>
            <a:endParaRPr lang="en-US" sz="5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17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947" y="569066"/>
            <a:ext cx="4052794" cy="4952492"/>
          </a:xfrm>
        </p:spPr>
        <p:txBody>
          <a:bodyPr/>
          <a:lstStyle/>
          <a:p>
            <a:r>
              <a:rPr lang="en-US" smtClean="0"/>
              <a:t>Audio/Video Feature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dirty="0" smtClean="0"/>
              <a:t>All Divisions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b="1" dirty="0" smtClean="0"/>
              <a:t>Third Place:</a:t>
            </a:r>
          </a:p>
          <a:p>
            <a:pPr marL="0" indent="0" algn="ctr">
              <a:buNone/>
            </a:pPr>
            <a:r>
              <a:rPr lang="en-US" dirty="0" err="1" smtClean="0"/>
              <a:t>Kenzi</a:t>
            </a:r>
            <a:r>
              <a:rPr lang="en-US" dirty="0" smtClean="0"/>
              <a:t> Nix and Hanna </a:t>
            </a:r>
            <a:r>
              <a:rPr lang="en-US" dirty="0" err="1" smtClean="0"/>
              <a:t>Sullins</a:t>
            </a:r>
            <a:r>
              <a:rPr lang="en-US" dirty="0" smtClean="0"/>
              <a:t>, Canton Public Schools</a:t>
            </a:r>
          </a:p>
          <a:p>
            <a:pPr marL="0" indent="0" algn="ctr">
              <a:buNone/>
            </a:pPr>
            <a:r>
              <a:rPr lang="en-US" b="1" dirty="0" smtClean="0"/>
              <a:t>Second Place:</a:t>
            </a:r>
          </a:p>
          <a:p>
            <a:pPr marL="0" indent="0" algn="ctr">
              <a:buNone/>
            </a:pPr>
            <a:r>
              <a:rPr lang="en-US" dirty="0" smtClean="0"/>
              <a:t>Ashley Mercer, Norman North High School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err="1" smtClean="0">
                <a:solidFill>
                  <a:srgbClr val="B02228"/>
                </a:solidFill>
              </a:rPr>
              <a:t>Kaedin</a:t>
            </a:r>
            <a:r>
              <a:rPr lang="en-US" dirty="0" smtClean="0">
                <a:solidFill>
                  <a:srgbClr val="B02228"/>
                </a:solidFill>
              </a:rPr>
              <a:t> Daniels, </a:t>
            </a:r>
            <a:r>
              <a:rPr lang="en-US" dirty="0" err="1" smtClean="0">
                <a:solidFill>
                  <a:srgbClr val="B02228"/>
                </a:solidFill>
              </a:rPr>
              <a:t>Nyah</a:t>
            </a:r>
            <a:r>
              <a:rPr lang="en-US" dirty="0" smtClean="0">
                <a:solidFill>
                  <a:srgbClr val="B02228"/>
                </a:solidFill>
              </a:rPr>
              <a:t> Stephens and Sophie Scroggins, Ada High School</a:t>
            </a:r>
            <a:endParaRPr lang="en-US" dirty="0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706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947" y="569066"/>
            <a:ext cx="4052794" cy="4952492"/>
          </a:xfrm>
        </p:spPr>
        <p:txBody>
          <a:bodyPr/>
          <a:lstStyle/>
          <a:p>
            <a:r>
              <a:rPr lang="en-US" dirty="0" smtClean="0"/>
              <a:t>Promotional Spot</a:t>
            </a:r>
            <a:br>
              <a:rPr lang="en-US" dirty="0" smtClean="0"/>
            </a:br>
            <a:r>
              <a:rPr lang="en-US" sz="3200" dirty="0" smtClean="0"/>
              <a:t>All Divisions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3102" y="569066"/>
            <a:ext cx="7708898" cy="5655156"/>
          </a:xfrm>
        </p:spPr>
        <p:txBody>
          <a:bodyPr/>
          <a:lstStyle/>
          <a:p>
            <a:pPr marL="0" indent="0" algn="ctr">
              <a:buNone/>
            </a:pPr>
            <a:endParaRPr lang="en-US" b="1" dirty="0" smtClean="0">
              <a:solidFill>
                <a:srgbClr val="B02228"/>
              </a:solidFill>
            </a:endParaRP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B02228"/>
                </a:solidFill>
              </a:rPr>
              <a:t>First Place:</a:t>
            </a:r>
          </a:p>
          <a:p>
            <a:pPr marL="0" indent="0" algn="ctr">
              <a:buNone/>
            </a:pPr>
            <a:r>
              <a:rPr lang="en-US" dirty="0" smtClean="0">
                <a:solidFill>
                  <a:srgbClr val="B02228"/>
                </a:solidFill>
              </a:rPr>
              <a:t>Canaan Miller, Jose </a:t>
            </a:r>
            <a:r>
              <a:rPr lang="en-US" dirty="0" err="1" smtClean="0">
                <a:solidFill>
                  <a:srgbClr val="B02228"/>
                </a:solidFill>
              </a:rPr>
              <a:t>Feezel</a:t>
            </a:r>
            <a:r>
              <a:rPr lang="en-US" dirty="0" smtClean="0">
                <a:solidFill>
                  <a:srgbClr val="B02228"/>
                </a:solidFill>
              </a:rPr>
              <a:t>, Keely Machin and Addison </a:t>
            </a:r>
            <a:r>
              <a:rPr lang="en-US" dirty="0" err="1" smtClean="0">
                <a:solidFill>
                  <a:srgbClr val="B02228"/>
                </a:solidFill>
              </a:rPr>
              <a:t>McCortney</a:t>
            </a:r>
            <a:r>
              <a:rPr lang="en-US" dirty="0" smtClean="0">
                <a:solidFill>
                  <a:srgbClr val="B02228"/>
                </a:solidFill>
              </a:rPr>
              <a:t>, Ada High School</a:t>
            </a:r>
            <a:endParaRPr lang="en-US" dirty="0">
              <a:solidFill>
                <a:srgbClr val="B022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74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Individual Achievement Group</a:t>
            </a:r>
            <a:endParaRPr lang="en-US" sz="5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614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7" y="569066"/>
            <a:ext cx="3501644" cy="4952492"/>
          </a:xfrm>
        </p:spPr>
        <p:txBody>
          <a:bodyPr/>
          <a:lstStyle/>
          <a:p>
            <a:r>
              <a:rPr lang="en-US" dirty="0" smtClean="0"/>
              <a:t>Writer of the Year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1100" y="569066"/>
            <a:ext cx="8470900" cy="5655156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3200" dirty="0" smtClean="0"/>
              <a:t>Abby Turner</a:t>
            </a:r>
          </a:p>
          <a:p>
            <a:pPr marL="0" indent="0" algn="ctr">
              <a:buNone/>
            </a:pPr>
            <a:r>
              <a:rPr lang="en-US" sz="3200" dirty="0" smtClean="0"/>
              <a:t>Bartlesville High School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1161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Laura Schaub Designer of the Year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1100" y="569066"/>
            <a:ext cx="8470900" cy="5655156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3200" dirty="0" smtClean="0"/>
              <a:t>Jake O’Shaughnessy</a:t>
            </a:r>
          </a:p>
          <a:p>
            <a:pPr marL="0" indent="0" algn="ctr">
              <a:buNone/>
            </a:pPr>
            <a:r>
              <a:rPr lang="en-US" sz="3200" dirty="0" err="1" smtClean="0"/>
              <a:t>Riverfield</a:t>
            </a:r>
            <a:r>
              <a:rPr lang="en-US" sz="3200" dirty="0" smtClean="0"/>
              <a:t> Country Day School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2854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69066"/>
            <a:ext cx="4181855" cy="4952492"/>
          </a:xfrm>
        </p:spPr>
        <p:txBody>
          <a:bodyPr/>
          <a:lstStyle/>
          <a:p>
            <a:r>
              <a:rPr lang="en-US" dirty="0" smtClean="0"/>
              <a:t>Photographer of the Year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1100" y="569066"/>
            <a:ext cx="8470900" cy="5655156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3200" dirty="0" smtClean="0"/>
              <a:t>Angelo Lopez</a:t>
            </a:r>
          </a:p>
          <a:p>
            <a:pPr marL="0" indent="0" algn="ctr">
              <a:buNone/>
            </a:pPr>
            <a:r>
              <a:rPr lang="en-US" sz="3200" dirty="0" smtClean="0"/>
              <a:t>Edmond Memorial High School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0430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Karen Beavers Memorial Editor of the Year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1100" y="569066"/>
            <a:ext cx="8470900" cy="5655156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3200" dirty="0" smtClean="0"/>
              <a:t>Hannah Prentice and Rachel </a:t>
            </a:r>
            <a:r>
              <a:rPr lang="en-US" sz="3200" dirty="0" err="1" smtClean="0"/>
              <a:t>Bussert</a:t>
            </a:r>
            <a:endParaRPr lang="en-US" sz="3200" dirty="0" smtClean="0"/>
          </a:p>
          <a:p>
            <a:pPr marL="0" indent="0" algn="ctr">
              <a:buNone/>
            </a:pPr>
            <a:r>
              <a:rPr lang="en-US" sz="3200" dirty="0" smtClean="0"/>
              <a:t>Edmond Memorial High School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1849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Visionary Oklahoma Women Award of Journalistic and Creative Excellence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1100" y="569066"/>
            <a:ext cx="8470900" cy="5655156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3200" dirty="0" err="1" smtClean="0"/>
              <a:t>Kaedin</a:t>
            </a:r>
            <a:r>
              <a:rPr lang="en-US" sz="3200" dirty="0" smtClean="0"/>
              <a:t> Daniels</a:t>
            </a:r>
          </a:p>
          <a:p>
            <a:pPr marL="0" indent="0" algn="ctr">
              <a:buNone/>
            </a:pPr>
            <a:r>
              <a:rPr lang="en-US" sz="3200" dirty="0" smtClean="0"/>
              <a:t>Ada High School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37488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The Michael Cookson Award for Journalism Coverage of Healthcare and Medicine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3200" dirty="0" smtClean="0"/>
          </a:p>
          <a:p>
            <a:pPr marL="0" indent="0" algn="ctr">
              <a:buNone/>
            </a:pPr>
            <a:r>
              <a:rPr lang="en-US" sz="3200" dirty="0" smtClean="0"/>
              <a:t>Chris </a:t>
            </a:r>
            <a:r>
              <a:rPr lang="en-US" sz="3200" dirty="0" err="1" smtClean="0"/>
              <a:t>Haase</a:t>
            </a:r>
            <a:endParaRPr lang="en-US" sz="3200" dirty="0" smtClean="0"/>
          </a:p>
          <a:p>
            <a:pPr marL="0" indent="0" algn="ctr">
              <a:buNone/>
            </a:pPr>
            <a:r>
              <a:rPr lang="en-US" sz="3200" dirty="0" smtClean="0"/>
              <a:t>Broken Arrow High School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87947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Best Cutline of the Day: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268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Overall Publication Critical Service Awards</a:t>
            </a:r>
            <a:endParaRPr lang="en-US" sz="5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Newspaper | Magazine | Online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564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2663" y="569066"/>
            <a:ext cx="4371516" cy="4952492"/>
          </a:xfrm>
        </p:spPr>
        <p:txBody>
          <a:bodyPr/>
          <a:lstStyle/>
          <a:p>
            <a:r>
              <a:rPr lang="en-US" smtClean="0"/>
              <a:t>Distinguished Merit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dirty="0" smtClean="0"/>
              <a:t>Newspaper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dirty="0" smtClean="0"/>
              <a:t>Divisions II &amp; III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21100" y="569066"/>
            <a:ext cx="8470900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Marlow High School</a:t>
            </a:r>
          </a:p>
        </p:txBody>
      </p:sp>
    </p:spTree>
    <p:extLst>
      <p:ext uri="{BB962C8B-B14F-4D97-AF65-F5344CB8AC3E}">
        <p14:creationId xmlns:p14="http://schemas.microsoft.com/office/powerpoint/2010/main" val="1209647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2663" y="569066"/>
            <a:ext cx="3598437" cy="4952492"/>
          </a:xfrm>
        </p:spPr>
        <p:txBody>
          <a:bodyPr/>
          <a:lstStyle/>
          <a:p>
            <a:r>
              <a:rPr lang="en-US" dirty="0" smtClean="0"/>
              <a:t>Honors</a:t>
            </a:r>
            <a:br>
              <a:rPr lang="en-US" dirty="0" smtClean="0"/>
            </a:br>
            <a:r>
              <a:rPr lang="en-US" sz="3200" dirty="0" smtClean="0"/>
              <a:t>Newspaper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dirty="0" smtClean="0"/>
              <a:t>Divisions II &amp; III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21100" y="569066"/>
            <a:ext cx="8470900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smtClean="0"/>
              <a:t>Bartlesville High School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03088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2663" y="569066"/>
            <a:ext cx="3598437" cy="4952492"/>
          </a:xfrm>
        </p:spPr>
        <p:txBody>
          <a:bodyPr/>
          <a:lstStyle/>
          <a:p>
            <a:r>
              <a:rPr lang="en-US" dirty="0" smtClean="0"/>
              <a:t>Highest Honors</a:t>
            </a:r>
            <a:br>
              <a:rPr lang="en-US" dirty="0" smtClean="0"/>
            </a:br>
            <a:r>
              <a:rPr lang="en-US" sz="3200" dirty="0" smtClean="0"/>
              <a:t>Newspaper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dirty="0" smtClean="0"/>
              <a:t>Divisions II &amp; III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21100" y="569066"/>
            <a:ext cx="8470900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Bishop McGuinness Catholic High School</a:t>
            </a:r>
          </a:p>
          <a:p>
            <a:pPr marL="0" indent="0" algn="ctr">
              <a:buNone/>
            </a:pPr>
            <a:r>
              <a:rPr lang="en-US" dirty="0" smtClean="0"/>
              <a:t>Duncan High School</a:t>
            </a:r>
          </a:p>
          <a:p>
            <a:pPr marL="0" indent="0" algn="ctr">
              <a:buNone/>
            </a:pPr>
            <a:r>
              <a:rPr lang="en-US" dirty="0" smtClean="0"/>
              <a:t>Irving Middle School</a:t>
            </a:r>
          </a:p>
          <a:p>
            <a:pPr marL="0" indent="0" algn="ctr">
              <a:buNone/>
            </a:pPr>
            <a:r>
              <a:rPr lang="en-US" dirty="0" err="1" smtClean="0"/>
              <a:t>Riverfield</a:t>
            </a:r>
            <a:r>
              <a:rPr lang="en-US" dirty="0" smtClean="0"/>
              <a:t> Country Day School</a:t>
            </a:r>
          </a:p>
        </p:txBody>
      </p:sp>
    </p:spTree>
    <p:extLst>
      <p:ext uri="{BB962C8B-B14F-4D97-AF65-F5344CB8AC3E}">
        <p14:creationId xmlns:p14="http://schemas.microsoft.com/office/powerpoint/2010/main" val="1037995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2663" y="569066"/>
            <a:ext cx="3598437" cy="4952492"/>
          </a:xfrm>
        </p:spPr>
        <p:txBody>
          <a:bodyPr/>
          <a:lstStyle/>
          <a:p>
            <a:r>
              <a:rPr lang="en-US" dirty="0" smtClean="0"/>
              <a:t>All-Oklahoma</a:t>
            </a:r>
            <a:br>
              <a:rPr lang="en-US" dirty="0" smtClean="0"/>
            </a:br>
            <a:r>
              <a:rPr lang="en-US" sz="3200" dirty="0" smtClean="0"/>
              <a:t>Newspaper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dirty="0" smtClean="0"/>
              <a:t>Divisions II &amp; III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21100" y="569066"/>
            <a:ext cx="8470900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Bishop McGuinness Catholic High School</a:t>
            </a:r>
          </a:p>
          <a:p>
            <a:pPr marL="0" indent="0" algn="ctr">
              <a:buNone/>
            </a:pPr>
            <a:r>
              <a:rPr lang="en-US" dirty="0" err="1" smtClean="0"/>
              <a:t>Riverfield</a:t>
            </a:r>
            <a:r>
              <a:rPr lang="en-US" dirty="0" smtClean="0"/>
              <a:t> Country Day School</a:t>
            </a:r>
          </a:p>
          <a:p>
            <a:pPr marL="0" indent="0" algn="ctr">
              <a:buNone/>
            </a:pPr>
            <a:r>
              <a:rPr lang="en-US" dirty="0" smtClean="0"/>
              <a:t>Irving Middle School</a:t>
            </a:r>
          </a:p>
        </p:txBody>
      </p:sp>
    </p:spTree>
    <p:extLst>
      <p:ext uri="{BB962C8B-B14F-4D97-AF65-F5344CB8AC3E}">
        <p14:creationId xmlns:p14="http://schemas.microsoft.com/office/powerpoint/2010/main" val="124362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2663" y="569066"/>
            <a:ext cx="3857666" cy="4952492"/>
          </a:xfrm>
        </p:spPr>
        <p:txBody>
          <a:bodyPr/>
          <a:lstStyle/>
          <a:p>
            <a:r>
              <a:rPr lang="en-US" dirty="0" smtClean="0"/>
              <a:t>James F. Paschal Sweepstakes Winner</a:t>
            </a:r>
            <a:br>
              <a:rPr lang="en-US" dirty="0" smtClean="0"/>
            </a:br>
            <a:r>
              <a:rPr lang="en-US" sz="3200" dirty="0" smtClean="0"/>
              <a:t>Newspaper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dirty="0" smtClean="0"/>
              <a:t>Divisions II &amp; III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21100" y="569066"/>
            <a:ext cx="8470900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Bishop McGuinness Catholic High School</a:t>
            </a:r>
          </a:p>
        </p:txBody>
      </p:sp>
    </p:spTree>
    <p:extLst>
      <p:ext uri="{BB962C8B-B14F-4D97-AF65-F5344CB8AC3E}">
        <p14:creationId xmlns:p14="http://schemas.microsoft.com/office/powerpoint/2010/main" val="13613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2663" y="569066"/>
            <a:ext cx="3598437" cy="4952492"/>
          </a:xfrm>
        </p:spPr>
        <p:txBody>
          <a:bodyPr/>
          <a:lstStyle/>
          <a:p>
            <a:r>
              <a:rPr lang="en-US" dirty="0" smtClean="0"/>
              <a:t>Honors</a:t>
            </a:r>
            <a:br>
              <a:rPr lang="en-US" dirty="0" smtClean="0"/>
            </a:br>
            <a:r>
              <a:rPr lang="en-US" sz="3200" dirty="0" smtClean="0"/>
              <a:t>Newspaper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dirty="0" smtClean="0"/>
              <a:t>Division I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21100" y="569066"/>
            <a:ext cx="8470900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Putnam City High School</a:t>
            </a:r>
          </a:p>
          <a:p>
            <a:pPr marL="0" indent="0" algn="ctr">
              <a:buNone/>
            </a:pPr>
            <a:r>
              <a:rPr lang="en-US" dirty="0" smtClean="0"/>
              <a:t>Norman High School</a:t>
            </a:r>
          </a:p>
          <a:p>
            <a:pPr marL="0" indent="0" algn="ctr">
              <a:buNone/>
            </a:pPr>
            <a:r>
              <a:rPr lang="en-US" dirty="0" smtClean="0"/>
              <a:t>Edmond North High School</a:t>
            </a:r>
          </a:p>
          <a:p>
            <a:pPr marL="0" indent="0" algn="ctr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9746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2663" y="569066"/>
            <a:ext cx="3598437" cy="4952492"/>
          </a:xfrm>
        </p:spPr>
        <p:txBody>
          <a:bodyPr/>
          <a:lstStyle/>
          <a:p>
            <a:r>
              <a:rPr lang="en-US" dirty="0" smtClean="0"/>
              <a:t>Highest Honors</a:t>
            </a:r>
            <a:br>
              <a:rPr lang="en-US" dirty="0" smtClean="0"/>
            </a:br>
            <a:r>
              <a:rPr lang="en-US" sz="3200" dirty="0" smtClean="0"/>
              <a:t>Newspaper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dirty="0" smtClean="0"/>
              <a:t>Division I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21100" y="569066"/>
            <a:ext cx="8470900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Edmond Memorial High School</a:t>
            </a:r>
          </a:p>
          <a:p>
            <a:pPr marL="0" indent="0" algn="ctr">
              <a:buNone/>
            </a:pPr>
            <a:r>
              <a:rPr lang="en-US" dirty="0" smtClean="0"/>
              <a:t>Edmond Santa Fe High School</a:t>
            </a:r>
          </a:p>
          <a:p>
            <a:pPr marL="0" indent="0" algn="ctr">
              <a:buNone/>
            </a:pPr>
            <a:r>
              <a:rPr lang="en-US" dirty="0" smtClean="0"/>
              <a:t>Yukon High School</a:t>
            </a:r>
          </a:p>
        </p:txBody>
      </p:sp>
    </p:spTree>
    <p:extLst>
      <p:ext uri="{BB962C8B-B14F-4D97-AF65-F5344CB8AC3E}">
        <p14:creationId xmlns:p14="http://schemas.microsoft.com/office/powerpoint/2010/main" val="27181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2663" y="569066"/>
            <a:ext cx="3598437" cy="4952492"/>
          </a:xfrm>
        </p:spPr>
        <p:txBody>
          <a:bodyPr/>
          <a:lstStyle/>
          <a:p>
            <a:r>
              <a:rPr lang="en-US" dirty="0" smtClean="0"/>
              <a:t>All-Oklahoma</a:t>
            </a:r>
            <a:br>
              <a:rPr lang="en-US" dirty="0" smtClean="0"/>
            </a:br>
            <a:r>
              <a:rPr lang="en-US" sz="3200" dirty="0" smtClean="0"/>
              <a:t>Newspaper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dirty="0" smtClean="0"/>
              <a:t>Division I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21100" y="569066"/>
            <a:ext cx="8470900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Edmond Santa Fe High School</a:t>
            </a:r>
          </a:p>
          <a:p>
            <a:pPr marL="0" indent="0" algn="ctr">
              <a:buNone/>
            </a:pPr>
            <a:r>
              <a:rPr lang="en-US" dirty="0" smtClean="0"/>
              <a:t>Edmond Memorial High School</a:t>
            </a:r>
          </a:p>
          <a:p>
            <a:pPr marL="0" indent="0" algn="ctr">
              <a:buNone/>
            </a:pPr>
            <a:r>
              <a:rPr lang="en-US" dirty="0" smtClean="0"/>
              <a:t>Yukon High School</a:t>
            </a:r>
          </a:p>
        </p:txBody>
      </p:sp>
    </p:spTree>
    <p:extLst>
      <p:ext uri="{BB962C8B-B14F-4D97-AF65-F5344CB8AC3E}">
        <p14:creationId xmlns:p14="http://schemas.microsoft.com/office/powerpoint/2010/main" val="691643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2663" y="569066"/>
            <a:ext cx="3857666" cy="4952492"/>
          </a:xfrm>
        </p:spPr>
        <p:txBody>
          <a:bodyPr/>
          <a:lstStyle/>
          <a:p>
            <a:r>
              <a:rPr lang="en-US" dirty="0" smtClean="0"/>
              <a:t>James F. Paschal Sweepstakes Winner</a:t>
            </a:r>
            <a:br>
              <a:rPr lang="en-US" dirty="0" smtClean="0"/>
            </a:br>
            <a:r>
              <a:rPr lang="en-US" sz="3200" dirty="0" smtClean="0"/>
              <a:t>Newspaper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dirty="0" smtClean="0"/>
              <a:t>Division I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21100" y="569066"/>
            <a:ext cx="8470900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Edmond Memorial High School</a:t>
            </a:r>
          </a:p>
        </p:txBody>
      </p:sp>
    </p:spTree>
    <p:extLst>
      <p:ext uri="{BB962C8B-B14F-4D97-AF65-F5344CB8AC3E}">
        <p14:creationId xmlns:p14="http://schemas.microsoft.com/office/powerpoint/2010/main" val="118365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2663" y="569066"/>
            <a:ext cx="3598437" cy="4952492"/>
          </a:xfrm>
        </p:spPr>
        <p:txBody>
          <a:bodyPr/>
          <a:lstStyle/>
          <a:p>
            <a:r>
              <a:rPr lang="en-US" dirty="0" smtClean="0"/>
              <a:t>Highest Honors</a:t>
            </a:r>
            <a:br>
              <a:rPr lang="en-US" dirty="0" smtClean="0"/>
            </a:br>
            <a:r>
              <a:rPr lang="en-US" sz="3200" dirty="0" smtClean="0"/>
              <a:t>Magazine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dirty="0" smtClean="0"/>
              <a:t>Division I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21100" y="569066"/>
            <a:ext cx="8470900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Edmond Memorial High School</a:t>
            </a:r>
          </a:p>
        </p:txBody>
      </p:sp>
    </p:spTree>
    <p:extLst>
      <p:ext uri="{BB962C8B-B14F-4D97-AF65-F5344CB8AC3E}">
        <p14:creationId xmlns:p14="http://schemas.microsoft.com/office/powerpoint/2010/main" val="199199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2663" y="569066"/>
            <a:ext cx="3598437" cy="4952492"/>
          </a:xfrm>
        </p:spPr>
        <p:txBody>
          <a:bodyPr/>
          <a:lstStyle/>
          <a:p>
            <a:r>
              <a:rPr lang="en-US" dirty="0" smtClean="0"/>
              <a:t>All-Oklahoma</a:t>
            </a:r>
            <a:br>
              <a:rPr lang="en-US" dirty="0" smtClean="0"/>
            </a:br>
            <a:r>
              <a:rPr lang="en-US" sz="3200" dirty="0" smtClean="0"/>
              <a:t>Magazine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dirty="0" smtClean="0"/>
              <a:t>Division I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21100" y="569066"/>
            <a:ext cx="8470900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Edmond Memorial High School</a:t>
            </a:r>
          </a:p>
        </p:txBody>
      </p:sp>
    </p:spTree>
    <p:extLst>
      <p:ext uri="{BB962C8B-B14F-4D97-AF65-F5344CB8AC3E}">
        <p14:creationId xmlns:p14="http://schemas.microsoft.com/office/powerpoint/2010/main" val="240631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2663" y="569066"/>
            <a:ext cx="4321321" cy="4952492"/>
          </a:xfrm>
        </p:spPr>
        <p:txBody>
          <a:bodyPr/>
          <a:lstStyle/>
          <a:p>
            <a:r>
              <a:rPr lang="en-US" smtClean="0"/>
              <a:t>Distinguished Merit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dirty="0" smtClean="0"/>
              <a:t>Online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dirty="0" smtClean="0"/>
              <a:t>All Divisions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21100" y="569066"/>
            <a:ext cx="8470900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Elk City High School, </a:t>
            </a:r>
            <a:r>
              <a:rPr lang="en-US" i="1" dirty="0" smtClean="0"/>
              <a:t>Elk Chronicle</a:t>
            </a:r>
          </a:p>
          <a:p>
            <a:pPr marL="0" indent="0" algn="ctr">
              <a:buNone/>
            </a:pPr>
            <a:r>
              <a:rPr lang="en-US" dirty="0" smtClean="0"/>
              <a:t>Bartlesville High School, </a:t>
            </a:r>
            <a:r>
              <a:rPr lang="en-US" i="1" dirty="0" smtClean="0"/>
              <a:t>4E Voices</a:t>
            </a:r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10753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2663" y="569066"/>
            <a:ext cx="3598437" cy="4952492"/>
          </a:xfrm>
        </p:spPr>
        <p:txBody>
          <a:bodyPr/>
          <a:lstStyle/>
          <a:p>
            <a:r>
              <a:rPr lang="en-US" dirty="0" smtClean="0"/>
              <a:t>Honors</a:t>
            </a:r>
            <a:br>
              <a:rPr lang="en-US" dirty="0" smtClean="0"/>
            </a:br>
            <a:r>
              <a:rPr lang="en-US" sz="3200" dirty="0" smtClean="0"/>
              <a:t>Online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dirty="0" smtClean="0"/>
              <a:t>All Divisions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21100" y="569066"/>
            <a:ext cx="8470900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Duncan Middle School, </a:t>
            </a:r>
            <a:r>
              <a:rPr lang="en-US" i="1" dirty="0" smtClean="0"/>
              <a:t>Demon Direct</a:t>
            </a:r>
          </a:p>
          <a:p>
            <a:pPr marL="0" indent="0" algn="ctr">
              <a:buNone/>
            </a:pPr>
            <a:r>
              <a:rPr lang="en-US" dirty="0" smtClean="0"/>
              <a:t>Poteau High School, </a:t>
            </a:r>
            <a:r>
              <a:rPr lang="en-US" i="1" dirty="0" smtClean="0"/>
              <a:t>The Pirate Log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43256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2663" y="569066"/>
            <a:ext cx="3598437" cy="4952492"/>
          </a:xfrm>
        </p:spPr>
        <p:txBody>
          <a:bodyPr/>
          <a:lstStyle/>
          <a:p>
            <a:r>
              <a:rPr lang="en-US" dirty="0" smtClean="0"/>
              <a:t>Highest Honors</a:t>
            </a:r>
            <a:br>
              <a:rPr lang="en-US" dirty="0" smtClean="0"/>
            </a:br>
            <a:r>
              <a:rPr lang="en-US" sz="3200" dirty="0" smtClean="0"/>
              <a:t>Online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dirty="0" smtClean="0"/>
              <a:t>All Divisions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21100" y="569066"/>
            <a:ext cx="8470900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Edmond Schools, </a:t>
            </a:r>
            <a:r>
              <a:rPr lang="en-US" i="1" dirty="0" smtClean="0"/>
              <a:t>The Ruff Draft</a:t>
            </a:r>
          </a:p>
          <a:p>
            <a:pPr marL="0" indent="0" algn="ctr">
              <a:buNone/>
            </a:pPr>
            <a:r>
              <a:rPr lang="en-US" dirty="0" smtClean="0"/>
              <a:t>Canton Public Schools, </a:t>
            </a:r>
            <a:r>
              <a:rPr lang="en-US" i="1" dirty="0" smtClean="0"/>
              <a:t>The Claw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Harding Charter Prep, </a:t>
            </a:r>
            <a:r>
              <a:rPr lang="en-US" i="1" dirty="0" smtClean="0"/>
              <a:t>The Marionette Online</a:t>
            </a:r>
          </a:p>
          <a:p>
            <a:pPr marL="0" indent="0" algn="ctr">
              <a:buNone/>
            </a:pPr>
            <a:r>
              <a:rPr lang="en-US" dirty="0" smtClean="0"/>
              <a:t>Broken Arrow High School, </a:t>
            </a:r>
            <a:r>
              <a:rPr lang="en-US" i="1" dirty="0" smtClean="0"/>
              <a:t>The Pulse</a:t>
            </a:r>
          </a:p>
          <a:p>
            <a:pPr marL="0" indent="0" algn="ctr">
              <a:buNone/>
            </a:pPr>
            <a:r>
              <a:rPr lang="en-US" dirty="0" smtClean="0"/>
              <a:t>Ada High School, </a:t>
            </a:r>
            <a:r>
              <a:rPr lang="en-US" i="1" dirty="0" smtClean="0"/>
              <a:t>The Cougar Call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1030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2663" y="569066"/>
            <a:ext cx="3598437" cy="4952492"/>
          </a:xfrm>
        </p:spPr>
        <p:txBody>
          <a:bodyPr/>
          <a:lstStyle/>
          <a:p>
            <a:r>
              <a:rPr lang="en-US" dirty="0" smtClean="0"/>
              <a:t>All-Oklahoma</a:t>
            </a:r>
            <a:br>
              <a:rPr lang="en-US" dirty="0" smtClean="0"/>
            </a:br>
            <a:r>
              <a:rPr lang="en-US" sz="3200" dirty="0" smtClean="0"/>
              <a:t>Online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dirty="0" smtClean="0"/>
              <a:t>All Divisions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21100" y="569066"/>
            <a:ext cx="8470900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Ada High School</a:t>
            </a:r>
          </a:p>
          <a:p>
            <a:pPr marL="0" indent="0" algn="ctr">
              <a:buNone/>
            </a:pPr>
            <a:r>
              <a:rPr lang="en-US" dirty="0" smtClean="0"/>
              <a:t>Broken Arrow High School</a:t>
            </a:r>
          </a:p>
          <a:p>
            <a:pPr marL="0" indent="0" algn="ctr">
              <a:buNone/>
            </a:pPr>
            <a:r>
              <a:rPr lang="en-US" dirty="0" smtClean="0"/>
              <a:t>Harding Charter Prep</a:t>
            </a:r>
          </a:p>
          <a:p>
            <a:pPr marL="0" indent="0" algn="ctr">
              <a:buNone/>
            </a:pPr>
            <a:r>
              <a:rPr lang="en-US" dirty="0" smtClean="0"/>
              <a:t>Canton Public Schools</a:t>
            </a:r>
          </a:p>
        </p:txBody>
      </p:sp>
    </p:spTree>
    <p:extLst>
      <p:ext uri="{BB962C8B-B14F-4D97-AF65-F5344CB8AC3E}">
        <p14:creationId xmlns:p14="http://schemas.microsoft.com/office/powerpoint/2010/main" val="1650503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2663" y="569066"/>
            <a:ext cx="3857666" cy="4952492"/>
          </a:xfrm>
        </p:spPr>
        <p:txBody>
          <a:bodyPr/>
          <a:lstStyle/>
          <a:p>
            <a:r>
              <a:rPr lang="en-US" dirty="0" smtClean="0"/>
              <a:t>James F. Paschal Sweepstakes Winner</a:t>
            </a:r>
            <a:br>
              <a:rPr lang="en-US" dirty="0" smtClean="0"/>
            </a:br>
            <a:r>
              <a:rPr lang="en-US" sz="3200" dirty="0" smtClean="0"/>
              <a:t>Online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200" dirty="0" smtClean="0"/>
              <a:t>All Divisions 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21100" y="569066"/>
            <a:ext cx="8470900" cy="5655156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Ada High School</a:t>
            </a:r>
          </a:p>
        </p:txBody>
      </p:sp>
    </p:spTree>
    <p:extLst>
      <p:ext uri="{BB962C8B-B14F-4D97-AF65-F5344CB8AC3E}">
        <p14:creationId xmlns:p14="http://schemas.microsoft.com/office/powerpoint/2010/main" val="969115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SPIRIT AWARDS</a:t>
            </a:r>
            <a:endParaRPr lang="en-US" sz="5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88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2663" y="569066"/>
            <a:ext cx="3598437" cy="4952492"/>
          </a:xfrm>
        </p:spPr>
        <p:txBody>
          <a:bodyPr/>
          <a:lstStyle/>
          <a:p>
            <a:r>
              <a:rPr lang="en-US" dirty="0" smtClean="0"/>
              <a:t>James F. Paschal Journalism Spirit Award</a:t>
            </a:r>
            <a:br>
              <a:rPr lang="en-US" dirty="0" smtClean="0"/>
            </a:br>
            <a:r>
              <a:rPr lang="en-US" sz="3200" dirty="0" smtClean="0"/>
              <a:t>Division III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21100" y="569066"/>
            <a:ext cx="8470900" cy="5655156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Marlow High School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8421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2663" y="569066"/>
            <a:ext cx="3598437" cy="4952492"/>
          </a:xfrm>
        </p:spPr>
        <p:txBody>
          <a:bodyPr/>
          <a:lstStyle/>
          <a:p>
            <a:r>
              <a:rPr lang="en-US" dirty="0" smtClean="0"/>
              <a:t>James F. Paschal Journalism Spirit Award</a:t>
            </a:r>
            <a:br>
              <a:rPr lang="en-US" dirty="0" smtClean="0"/>
            </a:br>
            <a:r>
              <a:rPr lang="en-US" sz="3200" dirty="0" smtClean="0"/>
              <a:t>Division II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21100" y="569066"/>
            <a:ext cx="8470900" cy="56551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3200" dirty="0" smtClean="0"/>
          </a:p>
          <a:p>
            <a:pPr marL="0" indent="0" algn="ctr">
              <a:buNone/>
            </a:pPr>
            <a:r>
              <a:rPr lang="en-US" sz="3200" dirty="0" smtClean="0"/>
              <a:t>Duncan High School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775973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2663" y="569066"/>
            <a:ext cx="3598437" cy="4952492"/>
          </a:xfrm>
        </p:spPr>
        <p:txBody>
          <a:bodyPr/>
          <a:lstStyle/>
          <a:p>
            <a:r>
              <a:rPr lang="en-US" dirty="0" smtClean="0"/>
              <a:t>James F. Paschal Journalism Spirit Award</a:t>
            </a:r>
            <a:br>
              <a:rPr lang="en-US" dirty="0" smtClean="0"/>
            </a:br>
            <a:r>
              <a:rPr lang="en-US" sz="3200" dirty="0" smtClean="0"/>
              <a:t>Division I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721100" y="569066"/>
            <a:ext cx="8470900" cy="5655156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Edmond Memorial High School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3888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379" y="569066"/>
            <a:ext cx="3566721" cy="4952492"/>
          </a:xfrm>
        </p:spPr>
        <p:txBody>
          <a:bodyPr/>
          <a:lstStyle/>
          <a:p>
            <a:r>
              <a:rPr lang="en-US" dirty="0" smtClean="0"/>
              <a:t>Lois A. Thomas Newspaper Adviser of the Year Award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1100" y="569066"/>
            <a:ext cx="8470900" cy="5655156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3200" dirty="0" smtClean="0"/>
              <a:t>Christy Nieves</a:t>
            </a:r>
          </a:p>
          <a:p>
            <a:pPr marL="0" indent="0" algn="ctr">
              <a:buNone/>
            </a:pPr>
            <a:r>
              <a:rPr lang="en-US" sz="3200" dirty="0" smtClean="0"/>
              <a:t>Edmond Memorial High School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79578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363" y="425302"/>
            <a:ext cx="11057860" cy="4713245"/>
          </a:xfrm>
        </p:spPr>
        <p:txBody>
          <a:bodyPr>
            <a:normAutofit/>
          </a:bodyPr>
          <a:lstStyle/>
          <a:p>
            <a:pPr algn="ctr"/>
            <a:r>
              <a:rPr lang="en-US" sz="5400" cap="none" dirty="0" smtClean="0"/>
              <a:t>Congratulations to all winners!</a:t>
            </a:r>
            <a:br>
              <a:rPr lang="en-US" sz="5400" cap="none" dirty="0" smtClean="0"/>
            </a:br>
            <a:r>
              <a:rPr lang="en-US" sz="5400" cap="none" dirty="0" smtClean="0"/>
              <a:t/>
            </a:r>
            <a:br>
              <a:rPr lang="en-US" sz="5400" cap="none" dirty="0" smtClean="0"/>
            </a:br>
            <a:r>
              <a:rPr lang="en-US" sz="5400" cap="none" dirty="0" smtClean="0"/>
              <a:t>Advisers, pick up folders with critiques at Registration.</a:t>
            </a:r>
            <a:br>
              <a:rPr lang="en-US" sz="5400" cap="none" dirty="0" smtClean="0"/>
            </a:br>
            <a:r>
              <a:rPr lang="en-US" sz="5400" cap="none" dirty="0" smtClean="0"/>
              <a:t/>
            </a:r>
            <a:br>
              <a:rPr lang="en-US" sz="5400" cap="none" dirty="0" smtClean="0"/>
            </a:br>
            <a:r>
              <a:rPr lang="en-US" sz="5400" cap="none" dirty="0" smtClean="0"/>
              <a:t>See you next year!</a:t>
            </a:r>
            <a:endParaRPr lang="en-US" sz="5400" cap="none" dirty="0"/>
          </a:p>
        </p:txBody>
      </p:sp>
    </p:spTree>
    <p:extLst>
      <p:ext uri="{BB962C8B-B14F-4D97-AF65-F5344CB8AC3E}">
        <p14:creationId xmlns:p14="http://schemas.microsoft.com/office/powerpoint/2010/main" val="1269696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eadlines">
  <a:themeElements>
    <a:clrScheme name="Headlines">
      <a:dk1>
        <a:sysClr val="windowText" lastClr="000000"/>
      </a:dk1>
      <a:lt1>
        <a:sysClr val="window" lastClr="FFFFFF"/>
      </a:lt1>
      <a:dk2>
        <a:srgbClr val="1D1A1D"/>
      </a:dk2>
      <a:lt2>
        <a:srgbClr val="F5F5F5"/>
      </a:lt2>
      <a:accent1>
        <a:srgbClr val="439EB7"/>
      </a:accent1>
      <a:accent2>
        <a:srgbClr val="E28B55"/>
      </a:accent2>
      <a:accent3>
        <a:srgbClr val="DCB64D"/>
      </a:accent3>
      <a:accent4>
        <a:srgbClr val="4CA198"/>
      </a:accent4>
      <a:accent5>
        <a:srgbClr val="835B82"/>
      </a:accent5>
      <a:accent6>
        <a:srgbClr val="645135"/>
      </a:accent6>
      <a:hlink>
        <a:srgbClr val="439EB7"/>
      </a:hlink>
      <a:folHlink>
        <a:srgbClr val="835B82"/>
      </a:folHlink>
    </a:clrScheme>
    <a:fontScheme name="Headlines">
      <a:majorFont>
        <a:latin typeface="Century Schoolbook" panose="02040604050505020304"/>
        <a:ea typeface=""/>
        <a:cs typeface=""/>
      </a:majorFont>
      <a:minorFont>
        <a:latin typeface="Corbel" panose="020B0503020204020204"/>
        <a:ea typeface=""/>
        <a:cs typeface=""/>
      </a:minorFont>
    </a:fontScheme>
    <a:fmtScheme name="Headlines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100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88900" dist="25400" dir="10800000">
              <a:srgbClr val="000000">
                <a:alpha val="25000"/>
              </a:srgbClr>
            </a:innerShdw>
            <a:outerShdw blurRad="25400" dist="25400" dir="5400000" rotWithShape="0">
              <a:srgbClr val="FFFFFF">
                <a:alpha val="1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adlines" id="{3841520A-25F2-4EB8-BE4C-611DB5ABEED9}" vid="{ECD25A4C-D97E-4C12-84B1-63580BFFAEE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Headlines</Template>
  <TotalTime>1631</TotalTime>
  <Words>3269</Words>
  <Application>Microsoft Macintosh PowerPoint</Application>
  <PresentationFormat>Widescreen</PresentationFormat>
  <Paragraphs>728</Paragraphs>
  <Slides>104</Slides>
  <Notes>47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104</vt:i4>
      </vt:variant>
    </vt:vector>
  </HeadingPairs>
  <TitlesOfParts>
    <vt:vector size="110" baseType="lpstr">
      <vt:lpstr>Calibri</vt:lpstr>
      <vt:lpstr>Century Schoolbook</vt:lpstr>
      <vt:lpstr>Corbel</vt:lpstr>
      <vt:lpstr>Mangal</vt:lpstr>
      <vt:lpstr>Arial</vt:lpstr>
      <vt:lpstr>Headlines</vt:lpstr>
      <vt:lpstr>2019 Spring Media Monday Awards Ceremony</vt:lpstr>
      <vt:lpstr>A few quick notes</vt:lpstr>
      <vt:lpstr>PREVIOUSLY PUBLISHED CONTEST: ONLINE</vt:lpstr>
      <vt:lpstr>Critical Review Divisions II &amp; III</vt:lpstr>
      <vt:lpstr>Critical Review: Experience Division I</vt:lpstr>
      <vt:lpstr>Critical Review: Movie Division I</vt:lpstr>
      <vt:lpstr>Critical Review: Music Division I</vt:lpstr>
      <vt:lpstr>Feature Story Divisions II &amp; III</vt:lpstr>
      <vt:lpstr>Feature Story Division I</vt:lpstr>
      <vt:lpstr>Multimedia Package Design Divisions II &amp; III</vt:lpstr>
      <vt:lpstr>News Story Divisions II &amp; III</vt:lpstr>
      <vt:lpstr>News Story Division I</vt:lpstr>
      <vt:lpstr>Opinion Column Divisions II &amp; III</vt:lpstr>
      <vt:lpstr>Opinion Column Division I</vt:lpstr>
      <vt:lpstr>Page Design Divisions II &amp; III</vt:lpstr>
      <vt:lpstr>Personality Profile Division I</vt:lpstr>
      <vt:lpstr>Photo Gallery Divisions II &amp; III</vt:lpstr>
      <vt:lpstr>Sports Feature Story Division I</vt:lpstr>
      <vt:lpstr>Sports News Story Divisions II &amp; III</vt:lpstr>
      <vt:lpstr>Video Package Divisions II &amp; III</vt:lpstr>
      <vt:lpstr>Promotional Video Divisions II &amp; III</vt:lpstr>
      <vt:lpstr>Previously Published Contest: Print</vt:lpstr>
      <vt:lpstr>Critical Review Divisions II &amp; III</vt:lpstr>
      <vt:lpstr>Critical Review Division I</vt:lpstr>
      <vt:lpstr>Feature Story Divisions II &amp; III</vt:lpstr>
      <vt:lpstr>Feature Story Division I</vt:lpstr>
      <vt:lpstr>Feature Photo Divisions II &amp; III</vt:lpstr>
      <vt:lpstr>Front Page Design Divisions II &amp; III</vt:lpstr>
      <vt:lpstr>Front Page Design Division I</vt:lpstr>
      <vt:lpstr>Inside Page Design Divisions II &amp; III</vt:lpstr>
      <vt:lpstr>Inside Page Design Division I</vt:lpstr>
      <vt:lpstr>Inside Spread Design Division I</vt:lpstr>
      <vt:lpstr>News and Sports Photo Divisions II &amp; III</vt:lpstr>
      <vt:lpstr>News Photo Division I</vt:lpstr>
      <vt:lpstr>News Story Divisions II &amp; III</vt:lpstr>
      <vt:lpstr>News Story Division I</vt:lpstr>
      <vt:lpstr>Opinion Column Divisions II &amp; III</vt:lpstr>
      <vt:lpstr>Opinion Column Division I</vt:lpstr>
      <vt:lpstr>Personality Profile Divisions II &amp; III</vt:lpstr>
      <vt:lpstr>Personality Profile Division I</vt:lpstr>
      <vt:lpstr>Sports Column Divisions I &amp; III</vt:lpstr>
      <vt:lpstr>Sports Feature Divisions II &amp; III</vt:lpstr>
      <vt:lpstr>Sports Feature Division I</vt:lpstr>
      <vt:lpstr>Sports News Story Divisions I &amp; III</vt:lpstr>
      <vt:lpstr>Sports Photo Division I</vt:lpstr>
      <vt:lpstr>Unsigned Editorial All Divisions</vt:lpstr>
      <vt:lpstr>Visual Element Divisions I &amp; III</vt:lpstr>
      <vt:lpstr>On-Deadline Contest: Print</vt:lpstr>
      <vt:lpstr>Feature (Print/Online) All Divisions</vt:lpstr>
      <vt:lpstr>News Story (Print/Online) All Divisions</vt:lpstr>
      <vt:lpstr>Critical Review All Divisions</vt:lpstr>
      <vt:lpstr>Editorial Cartoon All Divisions</vt:lpstr>
      <vt:lpstr>Personality Profile All Divisions</vt:lpstr>
      <vt:lpstr>Feature Photo All Divisions</vt:lpstr>
      <vt:lpstr>Mini Feature  All Divisions</vt:lpstr>
      <vt:lpstr>News Photo All Divisions</vt:lpstr>
      <vt:lpstr>Newspaper Front Page All Divisions</vt:lpstr>
      <vt:lpstr>Newspaper Inside Page Design All Divisions</vt:lpstr>
      <vt:lpstr>Newspaper Spread Design All Divisions</vt:lpstr>
      <vt:lpstr>Opinion Column All Divisions</vt:lpstr>
      <vt:lpstr>Original Ad All Divisions</vt:lpstr>
      <vt:lpstr>Sports Column All Divisions</vt:lpstr>
      <vt:lpstr>Sports Photo All Divisions</vt:lpstr>
      <vt:lpstr>Sports News Story (Print/Online) All Divisions</vt:lpstr>
      <vt:lpstr>On-Deadline Contest: Online</vt:lpstr>
      <vt:lpstr>Blog Entry All Divisions</vt:lpstr>
      <vt:lpstr>Critique Column All Divisions</vt:lpstr>
      <vt:lpstr>Page  Design All Divisions</vt:lpstr>
      <vt:lpstr>Video Package All Divisions</vt:lpstr>
      <vt:lpstr>Photo Gallery All Divisions</vt:lpstr>
      <vt:lpstr>On-Deadline Contest: Audio/video</vt:lpstr>
      <vt:lpstr>Audio/Video Feature All Divisions</vt:lpstr>
      <vt:lpstr>Promotional Spot All Divisions</vt:lpstr>
      <vt:lpstr>Individual Achievement Group</vt:lpstr>
      <vt:lpstr>Writer of the Year</vt:lpstr>
      <vt:lpstr>The Laura Schaub Designer of the Year</vt:lpstr>
      <vt:lpstr>Photographer of the Year</vt:lpstr>
      <vt:lpstr>The Karen Beavers Memorial Editor of the Year</vt:lpstr>
      <vt:lpstr>Visionary Oklahoma Women Award of Journalistic and Creative Excellence</vt:lpstr>
      <vt:lpstr>The Michael Cookson Award for Journalism Coverage of Healthcare and Medicine</vt:lpstr>
      <vt:lpstr>Best Cutline of the Day: </vt:lpstr>
      <vt:lpstr>Overall Publication Critical Service Awards</vt:lpstr>
      <vt:lpstr>Distinguished Merit Newspaper Divisions II &amp; III</vt:lpstr>
      <vt:lpstr>Honors Newspaper Divisions II &amp; III</vt:lpstr>
      <vt:lpstr>Highest Honors Newspaper Divisions II &amp; III</vt:lpstr>
      <vt:lpstr>All-Oklahoma Newspaper Divisions II &amp; III</vt:lpstr>
      <vt:lpstr>James F. Paschal Sweepstakes Winner Newspaper Divisions II &amp; III</vt:lpstr>
      <vt:lpstr>Honors Newspaper Division I</vt:lpstr>
      <vt:lpstr>Highest Honors Newspaper Division I</vt:lpstr>
      <vt:lpstr>All-Oklahoma Newspaper Division I</vt:lpstr>
      <vt:lpstr>James F. Paschal Sweepstakes Winner Newspaper Division I</vt:lpstr>
      <vt:lpstr>Highest Honors Magazine Division I</vt:lpstr>
      <vt:lpstr>All-Oklahoma Magazine Division I</vt:lpstr>
      <vt:lpstr>Distinguished Merit Online All Divisions</vt:lpstr>
      <vt:lpstr>Honors Online All Divisions</vt:lpstr>
      <vt:lpstr>Highest Honors Online All Divisions</vt:lpstr>
      <vt:lpstr>All-Oklahoma Online All Divisions</vt:lpstr>
      <vt:lpstr>James F. Paschal Sweepstakes Winner Online All Divisions </vt:lpstr>
      <vt:lpstr>SPIRIT AWARDS</vt:lpstr>
      <vt:lpstr>James F. Paschal Journalism Spirit Award Division III</vt:lpstr>
      <vt:lpstr>James F. Paschal Journalism Spirit Award Division II</vt:lpstr>
      <vt:lpstr>James F. Paschal Journalism Spirit Award Division I</vt:lpstr>
      <vt:lpstr>Lois A. Thomas Newspaper Adviser of the Year Award</vt:lpstr>
      <vt:lpstr>Congratulations to all winners!  Advisers, pick up folders with critiques at Registration.  See you next year!</vt:lpstr>
    </vt:vector>
  </TitlesOfParts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2018 Spring Media Monday Awards Ceremony</dc:title>
  <dc:creator>Microsoft Office User</dc:creator>
  <cp:lastModifiedBy>Goodman, Alexandra M.</cp:lastModifiedBy>
  <cp:revision>143</cp:revision>
  <dcterms:created xsi:type="dcterms:W3CDTF">2018-03-05T18:41:45Z</dcterms:created>
  <dcterms:modified xsi:type="dcterms:W3CDTF">2019-04-08T17:44:52Z</dcterms:modified>
</cp:coreProperties>
</file>